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comments/comment3.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4.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5.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4"/>
  </p:notesMasterIdLst>
  <p:handoutMasterIdLst>
    <p:handoutMasterId r:id="rId25"/>
  </p:handoutMasterIdLst>
  <p:sldIdLst>
    <p:sldId id="261" r:id="rId3"/>
    <p:sldId id="303" r:id="rId4"/>
    <p:sldId id="283" r:id="rId5"/>
    <p:sldId id="284" r:id="rId6"/>
    <p:sldId id="282" r:id="rId7"/>
    <p:sldId id="285" r:id="rId8"/>
    <p:sldId id="301" r:id="rId9"/>
    <p:sldId id="257" r:id="rId10"/>
    <p:sldId id="280" r:id="rId11"/>
    <p:sldId id="287" r:id="rId12"/>
    <p:sldId id="288" r:id="rId13"/>
    <p:sldId id="291" r:id="rId14"/>
    <p:sldId id="286" r:id="rId15"/>
    <p:sldId id="302" r:id="rId16"/>
    <p:sldId id="300" r:id="rId17"/>
    <p:sldId id="293" r:id="rId18"/>
    <p:sldId id="274" r:id="rId19"/>
    <p:sldId id="281" r:id="rId20"/>
    <p:sldId id="298" r:id="rId21"/>
    <p:sldId id="267" r:id="rId22"/>
    <p:sldId id="29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30A0D02-0894-4CF4-BCC7-3BA0F86BA7C9}">
          <p14:sldIdLst>
            <p14:sldId id="261"/>
            <p14:sldId id="303"/>
          </p14:sldIdLst>
        </p14:section>
        <p14:section name="1. Motivation" id="{D77468FF-B7FA-4A3B-85A5-A1995804DE90}">
          <p14:sldIdLst>
            <p14:sldId id="283"/>
            <p14:sldId id="284"/>
            <p14:sldId id="282"/>
            <p14:sldId id="285"/>
            <p14:sldId id="301"/>
          </p14:sldIdLst>
        </p14:section>
        <p14:section name="2. A. Filtering Images" id="{F06DA90E-0450-447C-832F-35FE6411BB7E}">
          <p14:sldIdLst>
            <p14:sldId id="257"/>
            <p14:sldId id="280"/>
            <p14:sldId id="287"/>
            <p14:sldId id="288"/>
            <p14:sldId id="291"/>
          </p14:sldIdLst>
        </p14:section>
        <p14:section name="2. B. Scale Space" id="{6A7710B3-CAA2-45EE-A490-BA38B76B9E84}">
          <p14:sldIdLst>
            <p14:sldId id="286"/>
            <p14:sldId id="302"/>
            <p14:sldId id="300"/>
            <p14:sldId id="293"/>
          </p14:sldIdLst>
        </p14:section>
        <p14:section name="3. Applications" id="{CEBFB186-250F-445E-8312-674B3BD0733C}">
          <p14:sldIdLst>
            <p14:sldId id="274"/>
            <p14:sldId id="281"/>
            <p14:sldId id="298"/>
          </p14:sldIdLst>
        </p14:section>
        <p14:section name="4. Further Study" id="{89438E6B-B686-4B7B-9CBE-3AB17D4070D0}">
          <p14:sldIdLst>
            <p14:sldId id="267"/>
            <p14:sldId id="299"/>
          </p14:sldIdLst>
        </p14:section>
      </p14:sectionLst>
    </p:ex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9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91" autoAdjust="0"/>
    <p:restoredTop sz="94660"/>
  </p:normalViewPr>
  <p:slideViewPr>
    <p:cSldViewPr snapToGrid="0">
      <p:cViewPr varScale="1">
        <p:scale>
          <a:sx n="82" d="100"/>
          <a:sy n="82" d="100"/>
        </p:scale>
        <p:origin x="91" y="221"/>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5-04-06T21:40:00.011" idx="83">
    <p:pos x="-422" y="-222"/>
    <p:text>resolution simply refers to the number of pixels used to represent an image. Scale is a measurement of the size of the objects inside the image (actual image content). As it turns out, lower resolution images can only provide a course scale representation of an image (thus only making large scale objects/textures identifiable). Higher resolution images all for a fine scale representation of an image, thus making find scale objects identifiable. Using different resolutions also helps understanding image data when has either low or high contrast (as you mentioned).</p:text>
    <p:extLst>
      <p:ext uri="{C676402C-5697-4E1C-873F-D02D1690AC5C}">
        <p15:threadingInfo xmlns:p15="http://schemas.microsoft.com/office/powerpoint/2012/main" timeZoneBias="240"/>
      </p:ext>
    </p:extLst>
  </p:cm>
  <p:cm authorId="2" dt="2015-04-07T14:10:58.540" idx="84">
    <p:pos x="-422" y="-126"/>
    <p:text>problem: one image doesn't give us enough information</p:text>
    <p:extLst>
      <p:ext uri="{C676402C-5697-4E1C-873F-D02D1690AC5C}">
        <p15:threadingInfo xmlns:p15="http://schemas.microsoft.com/office/powerpoint/2012/main" timeZoneBias="240">
          <p15:parentCm authorId="2" idx="83"/>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5-04-09T14:41:20.037" idx="85">
    <p:pos x="-23" y="-204"/>
    <p:text>extract features from an image and then use these features to match objects in an image to objects in another image</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15-04-08T20:11:20.340" idx="88">
    <p:pos x="-24" y="-299"/>
    <p:text>The motivation for generating a scale-space representation of a given data set originates from the basic observation that real-world objects are composed of different structures at different scales. This implies that real-world objects, in contrast to idealized mathematical entities such as points or lines, may appear in different ways depending on the scale of observation. For example, the concept of a "tree" is appropriate at the scale of meters, while concepts such as leaves and molecules are more appropriate at finer scales. For a computer vision system analysing an unknown scene, there is no way to know a priori what scales are appropriate for describing the interesting structures in the image data. Hence, the only reasonable approach is to consider descriptions at multiple scales in order to be able to capture the unknown scale variations that may occur. Taken to the limit, a scale-space representation considers representations at all scales.</p:text>
    <p:extLst>
      <p:ext uri="{C676402C-5697-4E1C-873F-D02D1690AC5C}">
        <p15:threadingInfo xmlns:p15="http://schemas.microsoft.com/office/powerpoint/2012/main" timeZoneBias="240"/>
      </p:ext>
    </p:extLst>
  </p:cm>
  <p:cm authorId="2" dt="2015-04-08T20:11:26.171" idx="89">
    <p:pos x="-223" y="-189"/>
    <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15-04-08T20:11:20.340" idx="91">
    <p:pos x="-24" y="-299"/>
    <p:text>The motivation for generating a scale-space representation of a given data set originates from the basic observation that real-world objects are composed of different structures at different scales. This implies that real-world objects, in contrast to idealized mathematical entities such as points or lines, may appear in different ways depending on the scale of observation. For example, the concept of a "tree" is appropriate at the scale of meters, while concepts such as leaves and molecules are more appropriate at finer scales. For a computer vision system analysing an unknown scene, there is no way to know a priori what scales are appropriate for describing the interesting structures in the image data. Hence, the only reasonable approach is to consider descriptions at multiple scales in order to be able to capture the unknown scale variations that may occur. Taken to the limit, a scale-space representation considers representations at all scales.</p:text>
    <p:extLst>
      <p:ext uri="{C676402C-5697-4E1C-873F-D02D1690AC5C}">
        <p15:threadingInfo xmlns:p15="http://schemas.microsoft.com/office/powerpoint/2012/main" timeZoneBias="240"/>
      </p:ext>
    </p:extLst>
  </p:cm>
  <p:cm authorId="2" dt="2015-04-08T20:11:26.171" idx="92">
    <p:pos x="-223" y="-189"/>
    <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15-04-08T22:58:45.901" idx="93">
    <p:pos x="-148" y="-196"/>
    <p:text>mask = (1/16)*[1,2,1;2,4,2;1,2,1;];</p:text>
    <p:extLst>
      <p:ext uri="{C676402C-5697-4E1C-873F-D02D1690AC5C}">
        <p15:threadingInfo xmlns:p15="http://schemas.microsoft.com/office/powerpoint/2012/main" timeZoneBias="240"/>
      </p:ext>
    </p:extLst>
  </p:cm>
  <p:cm authorId="2" dt="2015-04-08T22:59:00.063" idx="94">
    <p:pos x="-148" y="-100"/>
    <p:text>gaussian from page 165 gonzalez and woods</p:text>
    <p:extLst>
      <p:ext uri="{C676402C-5697-4E1C-873F-D02D1690AC5C}">
        <p15:threadingInfo xmlns:p15="http://schemas.microsoft.com/office/powerpoint/2012/main" timeZoneBias="240">
          <p15:parentCm authorId="2" idx="93"/>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41DB8-B66F-4DC8-A96E-33677E0F90FF}" type="datetimeFigureOut">
              <a:rPr lang="en-US" smtClean="0"/>
              <a:t>4/10/2015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04A0D4-B89B-4ADD-AF9E-38636B40EE4E}" type="slidenum">
              <a:rPr lang="en-US" smtClean="0"/>
              <a:t>‹#›</a:t>
            </a:fld>
            <a:endParaRPr lang="en-US"/>
          </a:p>
        </p:txBody>
      </p:sp>
    </p:spTree>
    <p:extLst>
      <p:ext uri="{BB962C8B-B14F-4D97-AF65-F5344CB8AC3E}">
        <p14:creationId xmlns:p14="http://schemas.microsoft.com/office/powerpoint/2010/main" val="4247389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49C4A-65AC-492D-9701-81B46C3AD0E4}" type="datetimeFigureOut">
              <a:rPr lang="en-US" smtClean="0"/>
              <a:t>4/10/2015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869989-EB00-4EE7-BCB5-25BDC5BB29F8}" type="slidenum">
              <a:rPr lang="en-US" smtClean="0"/>
              <a:t>‹#›</a:t>
            </a:fld>
            <a:endParaRPr lang="en-US"/>
          </a:p>
        </p:txBody>
      </p:sp>
    </p:spTree>
    <p:extLst>
      <p:ext uri="{BB962C8B-B14F-4D97-AF65-F5344CB8AC3E}">
        <p14:creationId xmlns:p14="http://schemas.microsoft.com/office/powerpoint/2010/main" val="2193636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t>3</a:t>
            </a:fld>
            <a:endParaRPr lang="en-US"/>
          </a:p>
        </p:txBody>
      </p:sp>
    </p:spTree>
    <p:extLst>
      <p:ext uri="{BB962C8B-B14F-4D97-AF65-F5344CB8AC3E}">
        <p14:creationId xmlns:p14="http://schemas.microsoft.com/office/powerpoint/2010/main" val="46644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t>19</a:t>
            </a:fld>
            <a:endParaRPr lang="en-US"/>
          </a:p>
        </p:txBody>
      </p:sp>
    </p:spTree>
    <p:extLst>
      <p:ext uri="{BB962C8B-B14F-4D97-AF65-F5344CB8AC3E}">
        <p14:creationId xmlns:p14="http://schemas.microsoft.com/office/powerpoint/2010/main" val="2396297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t>4</a:t>
            </a:fld>
            <a:endParaRPr lang="en-US"/>
          </a:p>
        </p:txBody>
      </p:sp>
    </p:spTree>
    <p:extLst>
      <p:ext uri="{BB962C8B-B14F-4D97-AF65-F5344CB8AC3E}">
        <p14:creationId xmlns:p14="http://schemas.microsoft.com/office/powerpoint/2010/main" val="2838245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t>5</a:t>
            </a:fld>
            <a:endParaRPr lang="en-US"/>
          </a:p>
        </p:txBody>
      </p:sp>
    </p:spTree>
    <p:extLst>
      <p:ext uri="{BB962C8B-B14F-4D97-AF65-F5344CB8AC3E}">
        <p14:creationId xmlns:p14="http://schemas.microsoft.com/office/powerpoint/2010/main" val="3174940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t>7</a:t>
            </a:fld>
            <a:endParaRPr lang="en-US"/>
          </a:p>
        </p:txBody>
      </p:sp>
    </p:spTree>
    <p:extLst>
      <p:ext uri="{BB962C8B-B14F-4D97-AF65-F5344CB8AC3E}">
        <p14:creationId xmlns:p14="http://schemas.microsoft.com/office/powerpoint/2010/main" val="3924307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t>8</a:t>
            </a:fld>
            <a:endParaRPr lang="en-US"/>
          </a:p>
        </p:txBody>
      </p:sp>
    </p:spTree>
    <p:extLst>
      <p:ext uri="{BB962C8B-B14F-4D97-AF65-F5344CB8AC3E}">
        <p14:creationId xmlns:p14="http://schemas.microsoft.com/office/powerpoint/2010/main" val="1980303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t>14</a:t>
            </a:fld>
            <a:endParaRPr lang="en-US"/>
          </a:p>
        </p:txBody>
      </p:sp>
    </p:spTree>
    <p:extLst>
      <p:ext uri="{BB962C8B-B14F-4D97-AF65-F5344CB8AC3E}">
        <p14:creationId xmlns:p14="http://schemas.microsoft.com/office/powerpoint/2010/main" val="1147027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t>15</a:t>
            </a:fld>
            <a:endParaRPr lang="en-US"/>
          </a:p>
        </p:txBody>
      </p:sp>
    </p:spTree>
    <p:extLst>
      <p:ext uri="{BB962C8B-B14F-4D97-AF65-F5344CB8AC3E}">
        <p14:creationId xmlns:p14="http://schemas.microsoft.com/office/powerpoint/2010/main" val="146554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t>17</a:t>
            </a:fld>
            <a:endParaRPr lang="en-US"/>
          </a:p>
        </p:txBody>
      </p:sp>
    </p:spTree>
    <p:extLst>
      <p:ext uri="{BB962C8B-B14F-4D97-AF65-F5344CB8AC3E}">
        <p14:creationId xmlns:p14="http://schemas.microsoft.com/office/powerpoint/2010/main" val="732896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t>18</a:t>
            </a:fld>
            <a:endParaRPr lang="en-US"/>
          </a:p>
        </p:txBody>
      </p:sp>
    </p:spTree>
    <p:extLst>
      <p:ext uri="{BB962C8B-B14F-4D97-AF65-F5344CB8AC3E}">
        <p14:creationId xmlns:p14="http://schemas.microsoft.com/office/powerpoint/2010/main" val="752445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 name="Group 4"/>
          <p:cNvGrpSpPr/>
          <p:nvPr userDrawn="1"/>
        </p:nvGrpSpPr>
        <p:grpSpPr bwMode="hidden">
          <a:xfrm>
            <a:off x="-1" y="0"/>
            <a:ext cx="12192002" cy="6858000"/>
            <a:chOff x="-1" y="0"/>
            <a:chExt cx="12192002" cy="6858000"/>
          </a:xfrm>
        </p:grpSpPr>
        <p:cxnSp>
          <p:nvCxnSpPr>
            <p:cNvPr id="6" name="Straight Connector 5"/>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userDrawn="1"/>
          </p:nvGrpSpPr>
          <p:grpSpPr bwMode="hidden">
            <a:xfrm>
              <a:off x="-1" y="0"/>
              <a:ext cx="12192001" cy="6858000"/>
              <a:chOff x="-1" y="0"/>
              <a:chExt cx="12192001" cy="6858000"/>
            </a:xfrm>
          </p:grpSpPr>
          <p:cxnSp>
            <p:nvCxnSpPr>
              <p:cNvPr id="41" name="Straight Connector 40"/>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bwMode="hidden">
              <a:xfrm>
                <a:off x="6327885" y="0"/>
                <a:ext cx="5864115" cy="5898673"/>
                <a:chOff x="6327885" y="0"/>
                <a:chExt cx="5864115" cy="5898673"/>
              </a:xfrm>
            </p:grpSpPr>
            <p:cxnSp>
              <p:nvCxnSpPr>
                <p:cNvPr id="52" name="Straight Connector 51"/>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7" name="Straight Connector 46"/>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userDrawn="1"/>
          </p:nvGrpSpPr>
          <p:grpSpPr bwMode="hidden">
            <a:xfrm flipH="1">
              <a:off x="0" y="0"/>
              <a:ext cx="12192001" cy="6858000"/>
              <a:chOff x="-1" y="0"/>
              <a:chExt cx="12192001" cy="6858000"/>
            </a:xfrm>
          </p:grpSpPr>
          <p:cxnSp>
            <p:nvCxnSpPr>
              <p:cNvPr id="25" name="Straight Connector 24"/>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bwMode="hidden">
              <a:xfrm>
                <a:off x="6327885" y="0"/>
                <a:ext cx="5864115" cy="5898673"/>
                <a:chOff x="6327885" y="0"/>
                <a:chExt cx="5864115" cy="5898673"/>
              </a:xfrm>
            </p:grpSpPr>
            <p:cxnSp>
              <p:nvCxnSpPr>
                <p:cNvPr id="36" name="Straight Connector 3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ctrTitle"/>
          </p:nvPr>
        </p:nvSpPr>
        <p:spPr>
          <a:xfrm>
            <a:off x="1293845" y="1909346"/>
            <a:ext cx="9604310" cy="3383280"/>
          </a:xfrm>
        </p:spPr>
        <p:txBody>
          <a:bodyPr anchor="b">
            <a:normAutofit/>
          </a:bodyPr>
          <a:lstStyle>
            <a:lvl1pPr algn="l">
              <a:lnSpc>
                <a:spcPct val="76000"/>
              </a:lnSpc>
              <a:defRPr sz="8000" cap="none"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93845" y="5432564"/>
            <a:ext cx="9604310" cy="457200"/>
          </a:xfrm>
        </p:spPr>
        <p:txBody>
          <a:bodyPr>
            <a:normAutofit/>
          </a:bodyPr>
          <a:lstStyle>
            <a:lvl1pPr marL="0" indent="0" algn="l">
              <a:spcBef>
                <a:spcPts val="0"/>
              </a:spcBef>
              <a:buNone/>
              <a:defRPr sz="20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cxnSp>
        <p:nvCxnSpPr>
          <p:cNvPr id="58" name="Straight Connector 57"/>
          <p:cNvCxnSpPr/>
          <p:nvPr userDrawn="1"/>
        </p:nvCxnSpPr>
        <p:spPr>
          <a:xfrm>
            <a:off x="1295400" y="5294175"/>
            <a:ext cx="96012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4A29A4-78C8-47AB-BA06-22CB45938951}" type="datetime1">
              <a:rPr lang="en-US" smtClean="0"/>
              <a:t>4/10/2015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9314" y="489856"/>
            <a:ext cx="1687286" cy="530134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9" y="489856"/>
            <a:ext cx="7587344" cy="530134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ED4ACF-2D82-46F2-A8E9-23963AA34E86}" type="datetime1">
              <a:rPr lang="en-US" smtClean="0"/>
              <a:t>4/10/2015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374B5B-21A0-4192-BF4C-38187F1A68D8}" type="datetime1">
              <a:rPr lang="en-US" smtClean="0"/>
              <a:t>4/10/2015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accent1"/>
            </a:gs>
            <a:gs pos="97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7" name="Group 6"/>
          <p:cNvGrpSpPr/>
          <p:nvPr userDrawn="1"/>
        </p:nvGrpSpPr>
        <p:grpSpPr bwMode="hidden">
          <a:xfrm>
            <a:off x="-1" y="0"/>
            <a:ext cx="12192002" cy="6858000"/>
            <a:chOff x="-1" y="0"/>
            <a:chExt cx="12192002" cy="6858000"/>
          </a:xfrm>
        </p:grpSpPr>
        <p:cxnSp>
          <p:nvCxnSpPr>
            <p:cNvPr id="8" name="Straight Connector 7"/>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userDrawn="1"/>
          </p:nvGrpSpPr>
          <p:grpSpPr bwMode="hidden">
            <a:xfrm>
              <a:off x="-1" y="0"/>
              <a:ext cx="12192001" cy="6858000"/>
              <a:chOff x="-1" y="0"/>
              <a:chExt cx="12192001" cy="6858000"/>
            </a:xfrm>
          </p:grpSpPr>
          <p:cxnSp>
            <p:nvCxnSpPr>
              <p:cNvPr id="42" name="Straight Connector 41"/>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bwMode="hidden">
              <a:xfrm>
                <a:off x="6327885" y="0"/>
                <a:ext cx="5864115" cy="5898673"/>
                <a:chOff x="6327885" y="0"/>
                <a:chExt cx="5864115" cy="5898673"/>
              </a:xfrm>
            </p:grpSpPr>
            <p:cxnSp>
              <p:nvCxnSpPr>
                <p:cNvPr id="53" name="Straight Connector 52"/>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userDrawn="1"/>
          </p:nvGrpSpPr>
          <p:grpSpPr bwMode="hidden">
            <a:xfrm flipH="1">
              <a:off x="0" y="0"/>
              <a:ext cx="12192001" cy="6858000"/>
              <a:chOff x="-1" y="0"/>
              <a:chExt cx="12192001" cy="6858000"/>
            </a:xfrm>
          </p:grpSpPr>
          <p:cxnSp>
            <p:nvCxnSpPr>
              <p:cNvPr id="26" name="Straight Connector 25"/>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bwMode="hidden">
              <a:xfrm>
                <a:off x="6327885" y="0"/>
                <a:ext cx="5864115" cy="5898673"/>
                <a:chOff x="6327885" y="0"/>
                <a:chExt cx="5864115" cy="5898673"/>
              </a:xfrm>
            </p:grpSpPr>
            <p:cxnSp>
              <p:nvCxnSpPr>
                <p:cNvPr id="37" name="Straight Connector 36"/>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295400" y="2541573"/>
            <a:ext cx="9601200" cy="2743200"/>
          </a:xfrm>
        </p:spPr>
        <p:txBody>
          <a:bodyPr anchor="b">
            <a:normAutofit/>
          </a:bodyPr>
          <a:lstStyle>
            <a:lvl1pPr>
              <a:lnSpc>
                <a:spcPct val="85000"/>
              </a:lnSpc>
              <a:defRPr sz="6000" cap="none"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5431536"/>
            <a:ext cx="9601200" cy="457200"/>
          </a:xfrm>
        </p:spPr>
        <p:txBody>
          <a:bodyPr>
            <a:normAutofit/>
          </a:bodyPr>
          <a:lstStyle>
            <a:lvl1pPr marL="0" indent="0">
              <a:spcBef>
                <a:spcPts val="0"/>
              </a:spcBef>
              <a:buNone/>
              <a:defRPr sz="2000" b="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cxnSp>
        <p:nvCxnSpPr>
          <p:cNvPr id="58" name="Straight Connector 57"/>
          <p:cNvCxnSpPr/>
          <p:nvPr userDrawn="1"/>
        </p:nvCxnSpPr>
        <p:spPr>
          <a:xfrm>
            <a:off x="1295400" y="5294175"/>
            <a:ext cx="960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7780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246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B5CF7C-B333-48E1-A4A6-83A3C8B73AC0}" type="datetime1">
              <a:rPr lang="en-US" smtClean="0"/>
              <a:t>4/10/2015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54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246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246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320762-5CBF-4210-AB54-376B091119F8}" type="datetime1">
              <a:rPr lang="en-US" smtClean="0"/>
              <a:t>4/10/2015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0DB371-BF5F-4058-A212-1A908E4D2674}" type="datetime1">
              <a:rPr lang="en-US" smtClean="0"/>
              <a:t>4/10/2015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161" name="Group 160"/>
          <p:cNvGrpSpPr/>
          <p:nvPr userDrawn="1"/>
        </p:nvGrpSpPr>
        <p:grpSpPr bwMode="hidden">
          <a:xfrm>
            <a:off x="-1" y="0"/>
            <a:ext cx="12192002" cy="6858000"/>
            <a:chOff x="-1" y="0"/>
            <a:chExt cx="12192002" cy="6858000"/>
          </a:xfrm>
        </p:grpSpPr>
        <p:cxnSp>
          <p:nvCxnSpPr>
            <p:cNvPr id="162" name="Straight Connector 161"/>
            <p:cNvCxnSpPr/>
            <p:nvPr/>
          </p:nvCxnSpPr>
          <p:spPr bwMode="hidden">
            <a:xfrm>
              <a:off x="61019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bwMode="hidden">
            <a:xfrm>
              <a:off x="182933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bwMode="hidden">
            <a:xfrm>
              <a:off x="304847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bwMode="hidden">
            <a:xfrm>
              <a:off x="426760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bwMode="hidden">
            <a:xfrm>
              <a:off x="548674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bwMode="hidden">
            <a:xfrm>
              <a:off x="670588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bwMode="hidden">
            <a:xfrm>
              <a:off x="792502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bwMode="hidden">
            <a:xfrm>
              <a:off x="914416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bwMode="hidden">
            <a:xfrm>
              <a:off x="1036329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bwMode="hidden">
            <a:xfrm>
              <a:off x="1158243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bwMode="hidden">
            <a:xfrm>
              <a:off x="2819" y="38648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bwMode="hidden">
            <a:xfrm>
              <a:off x="2819" y="1611181"/>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bwMode="hidden">
            <a:xfrm>
              <a:off x="2819" y="2835877"/>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bwMode="hidden">
            <a:xfrm>
              <a:off x="2819" y="4060573"/>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bwMode="hidden">
            <a:xfrm>
              <a:off x="2819" y="5285269"/>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bwMode="hidden">
            <a:xfrm>
              <a:off x="2819" y="650996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78" name="Group 177"/>
            <p:cNvGrpSpPr/>
            <p:nvPr userDrawn="1"/>
          </p:nvGrpSpPr>
          <p:grpSpPr bwMode="hidden">
            <a:xfrm>
              <a:off x="-1" y="0"/>
              <a:ext cx="12192001" cy="6858000"/>
              <a:chOff x="-1" y="0"/>
              <a:chExt cx="12192001" cy="6858000"/>
            </a:xfrm>
          </p:grpSpPr>
          <p:cxnSp>
            <p:nvCxnSpPr>
              <p:cNvPr id="196" name="Straight Connector 195"/>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01" name="Group 200"/>
              <p:cNvGrpSpPr/>
              <p:nvPr/>
            </p:nvGrpSpPr>
            <p:grpSpPr bwMode="hidden">
              <a:xfrm>
                <a:off x="6327885" y="0"/>
                <a:ext cx="5864115" cy="5898673"/>
                <a:chOff x="6327885" y="0"/>
                <a:chExt cx="5864115" cy="5898673"/>
              </a:xfrm>
            </p:grpSpPr>
            <p:cxnSp>
              <p:nvCxnSpPr>
                <p:cNvPr id="207" name="Straight Connector 206"/>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202" name="Straight Connector 201"/>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bwMode="hidden">
            <a:xfrm flipH="1">
              <a:off x="0" y="0"/>
              <a:ext cx="12192001" cy="6858000"/>
              <a:chOff x="-1" y="0"/>
              <a:chExt cx="12192001" cy="6858000"/>
            </a:xfrm>
          </p:grpSpPr>
          <p:cxnSp>
            <p:nvCxnSpPr>
              <p:cNvPr id="180" name="Straight Connector 179"/>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85" name="Group 184"/>
              <p:cNvGrpSpPr/>
              <p:nvPr/>
            </p:nvGrpSpPr>
            <p:grpSpPr bwMode="hidden">
              <a:xfrm>
                <a:off x="6327885" y="0"/>
                <a:ext cx="5864115" cy="5898673"/>
                <a:chOff x="6327885" y="0"/>
                <a:chExt cx="5864115" cy="5898673"/>
              </a:xfrm>
            </p:grpSpPr>
            <p:cxnSp>
              <p:nvCxnSpPr>
                <p:cNvPr id="191" name="Straight Connector 190"/>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186" name="Straight Connector 185"/>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sp>
        <p:nvSpPr>
          <p:cNvPr id="212" name="Date Placeholder 211"/>
          <p:cNvSpPr>
            <a:spLocks noGrp="1"/>
          </p:cNvSpPr>
          <p:nvPr>
            <p:ph type="dt" sz="half" idx="10"/>
          </p:nvPr>
        </p:nvSpPr>
        <p:spPr/>
        <p:txBody>
          <a:bodyPr/>
          <a:lstStyle/>
          <a:p>
            <a:fld id="{60A4083B-90AA-48CF-BAD5-00AA24D7F288}" type="datetime1">
              <a:rPr lang="en-US" smtClean="0"/>
              <a:t>4/10/2015</a:t>
            </a:fld>
            <a:endParaRPr lang="en-US"/>
          </a:p>
        </p:txBody>
      </p:sp>
      <p:sp>
        <p:nvSpPr>
          <p:cNvPr id="213" name="Footer Placeholder 212"/>
          <p:cNvSpPr>
            <a:spLocks noGrp="1"/>
          </p:cNvSpPr>
          <p:nvPr>
            <p:ph type="ftr" sz="quarter" idx="11"/>
          </p:nvPr>
        </p:nvSpPr>
        <p:spPr/>
        <p:txBody>
          <a:bodyPr/>
          <a:lstStyle/>
          <a:p>
            <a:endParaRPr lang="en-US" dirty="0"/>
          </a:p>
        </p:txBody>
      </p:sp>
      <p:sp>
        <p:nvSpPr>
          <p:cNvPr id="214" name="Slide Number Placeholder 213"/>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9" name="Group 8"/>
          <p:cNvGrpSpPr/>
          <p:nvPr userDrawn="1"/>
        </p:nvGrpSpPr>
        <p:grpSpPr bwMode="hidden">
          <a:xfrm>
            <a:off x="-1" y="0"/>
            <a:ext cx="12192002" cy="6858000"/>
            <a:chOff x="-1" y="0"/>
            <a:chExt cx="12192002" cy="6858000"/>
          </a:xfrm>
        </p:grpSpPr>
        <p:cxnSp>
          <p:nvCxnSpPr>
            <p:cNvPr id="10" name="Straight Connector 9"/>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userDrawn="1"/>
          </p:nvGrpSpPr>
          <p:grpSpPr bwMode="hidden">
            <a:xfrm>
              <a:off x="-1" y="0"/>
              <a:ext cx="12192001" cy="6858000"/>
              <a:chOff x="-1" y="0"/>
              <a:chExt cx="12192001" cy="6858000"/>
            </a:xfrm>
          </p:grpSpPr>
          <p:cxnSp>
            <p:nvCxnSpPr>
              <p:cNvPr id="44" name="Straight Connector 43"/>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bwMode="hidden">
              <a:xfrm>
                <a:off x="6327885" y="0"/>
                <a:ext cx="5864115" cy="5898673"/>
                <a:chOff x="6327885" y="0"/>
                <a:chExt cx="5864115" cy="5898673"/>
              </a:xfrm>
            </p:grpSpPr>
            <p:cxnSp>
              <p:nvCxnSpPr>
                <p:cNvPr id="55" name="Straight Connector 54"/>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50" name="Straight Connector 49"/>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userDrawn="1"/>
          </p:nvGrpSpPr>
          <p:grpSpPr bwMode="hidden">
            <a:xfrm flipH="1">
              <a:off x="0" y="0"/>
              <a:ext cx="12192001" cy="6858000"/>
              <a:chOff x="-1" y="0"/>
              <a:chExt cx="12192001" cy="6858000"/>
            </a:xfrm>
          </p:grpSpPr>
          <p:cxnSp>
            <p:nvCxnSpPr>
              <p:cNvPr id="28" name="Straight Connector 27"/>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bwMode="hidden">
              <a:xfrm>
                <a:off x="6327885" y="0"/>
                <a:ext cx="5864115" cy="5898673"/>
                <a:chOff x="6327885" y="0"/>
                <a:chExt cx="5864115" cy="5898673"/>
              </a:xfrm>
            </p:grpSpPr>
            <p:cxnSp>
              <p:nvCxnSpPr>
                <p:cNvPr id="39" name="Straight Connector 38"/>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7" name="Rectangle 6"/>
          <p:cNvSpPr/>
          <p:nvPr userDrawn="1"/>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13152" y="571500"/>
            <a:ext cx="3657600" cy="2197100"/>
          </a:xfrm>
        </p:spPr>
        <p:txBody>
          <a:bodyPr anchor="b">
            <a:normAutofit/>
          </a:bodyPr>
          <a:lstStyle>
            <a:lvl1pPr>
              <a:defRPr sz="260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43197" y="571500"/>
            <a:ext cx="6217920" cy="57150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913152" y="2995012"/>
            <a:ext cx="3657600" cy="2285950"/>
          </a:xfrm>
        </p:spPr>
        <p:txBody>
          <a:bodyPr>
            <a:normAutofit/>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cxnSp>
        <p:nvCxnSpPr>
          <p:cNvPr id="60" name="Straight Connector 59"/>
          <p:cNvCxnSpPr/>
          <p:nvPr userDrawn="1"/>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F5BAF629-ECA2-4CF3-B790-9D9BDED98269}" type="datetime1">
              <a:rPr lang="en-US" smtClean="0"/>
              <a:t>4/10/2015</a:t>
            </a:fld>
            <a:endParaRPr lang="en-US"/>
          </a:p>
        </p:txBody>
      </p:sp>
      <p:sp>
        <p:nvSpPr>
          <p:cNvPr id="6" name="Footer Placeholder 5"/>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8" name="Group 7"/>
          <p:cNvGrpSpPr/>
          <p:nvPr/>
        </p:nvGrpSpPr>
        <p:grpSpPr bwMode="hidden">
          <a:xfrm>
            <a:off x="-1" y="0"/>
            <a:ext cx="12192002" cy="6858000"/>
            <a:chOff x="-1" y="0"/>
            <a:chExt cx="12192002" cy="6858000"/>
          </a:xfrm>
        </p:grpSpPr>
        <p:cxnSp>
          <p:nvCxnSpPr>
            <p:cNvPr id="9" name="Straight Connector 8"/>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bwMode="hidden">
            <a:xfrm>
              <a:off x="-1" y="0"/>
              <a:ext cx="12192001" cy="6858000"/>
              <a:chOff x="-1" y="0"/>
              <a:chExt cx="12192001" cy="6858000"/>
            </a:xfrm>
          </p:grpSpPr>
          <p:cxnSp>
            <p:nvCxnSpPr>
              <p:cNvPr id="43" name="Straight Connector 42"/>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bwMode="hidden">
              <a:xfrm>
                <a:off x="6327885" y="0"/>
                <a:ext cx="5864115" cy="5898673"/>
                <a:chOff x="6327885" y="0"/>
                <a:chExt cx="5864115" cy="5898673"/>
              </a:xfrm>
            </p:grpSpPr>
            <p:cxnSp>
              <p:nvCxnSpPr>
                <p:cNvPr id="54" name="Straight Connector 53"/>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bwMode="hidden">
            <a:xfrm flipH="1">
              <a:off x="0" y="0"/>
              <a:ext cx="12192001" cy="6858000"/>
              <a:chOff x="-1" y="0"/>
              <a:chExt cx="12192001" cy="6858000"/>
            </a:xfrm>
          </p:grpSpPr>
          <p:cxnSp>
            <p:nvCxnSpPr>
              <p:cNvPr id="27" name="Straight Connector 26"/>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bwMode="hidden">
              <a:xfrm>
                <a:off x="6327885" y="0"/>
                <a:ext cx="5864115" cy="5898673"/>
                <a:chOff x="6327885" y="0"/>
                <a:chExt cx="5864115" cy="5898673"/>
              </a:xfrm>
            </p:grpSpPr>
            <p:cxnSp>
              <p:nvCxnSpPr>
                <p:cNvPr id="38" name="Straight Connector 37"/>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60" name="Rectangle 59"/>
          <p:cNvSpPr/>
          <p:nvPr/>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12" y="-159"/>
            <a:ext cx="7315200" cy="6858000"/>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cxnSp>
        <p:nvCxnSpPr>
          <p:cNvPr id="59" name="Straight Connector 58"/>
          <p:cNvCxnSpPr/>
          <p:nvPr/>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909560" y="576072"/>
            <a:ext cx="3657600" cy="2194560"/>
          </a:xfrm>
        </p:spPr>
        <p:txBody>
          <a:bodyPr anchor="b">
            <a:normAutofit/>
          </a:bodyPr>
          <a:lstStyle>
            <a:lvl1pPr>
              <a:defRPr sz="2600">
                <a:solidFill>
                  <a:schemeClr val="bg1"/>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7909560" y="2999232"/>
            <a:ext cx="3657600" cy="2286000"/>
          </a:xfrm>
        </p:spPr>
        <p:txBody>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62031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grpSp>
        <p:nvGrpSpPr>
          <p:cNvPr id="96" name="Group 95"/>
          <p:cNvGrpSpPr/>
          <p:nvPr userDrawn="1"/>
        </p:nvGrpSpPr>
        <p:grpSpPr bwMode="hidden">
          <a:xfrm>
            <a:off x="-1" y="0"/>
            <a:ext cx="12192002" cy="6858000"/>
            <a:chOff x="-1" y="0"/>
            <a:chExt cx="12192002" cy="6858000"/>
          </a:xfrm>
        </p:grpSpPr>
        <p:cxnSp>
          <p:nvCxnSpPr>
            <p:cNvPr id="97" name="Straight Connector 96"/>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13" name="Group 112"/>
            <p:cNvGrpSpPr/>
            <p:nvPr userDrawn="1"/>
          </p:nvGrpSpPr>
          <p:grpSpPr bwMode="hidden">
            <a:xfrm>
              <a:off x="-1" y="0"/>
              <a:ext cx="12192001" cy="6858000"/>
              <a:chOff x="-1" y="0"/>
              <a:chExt cx="12192001" cy="6858000"/>
            </a:xfrm>
          </p:grpSpPr>
          <p:cxnSp>
            <p:nvCxnSpPr>
              <p:cNvPr id="131" name="Straight Connector 130"/>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bwMode="hidden">
              <a:xfrm>
                <a:off x="6327885" y="0"/>
                <a:ext cx="5864115" cy="5898673"/>
                <a:chOff x="6327885" y="0"/>
                <a:chExt cx="5864115" cy="5898673"/>
              </a:xfrm>
            </p:grpSpPr>
            <p:cxnSp>
              <p:nvCxnSpPr>
                <p:cNvPr id="142" name="Straight Connector 141"/>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37" name="Straight Connector 136"/>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userDrawn="1"/>
          </p:nvGrpSpPr>
          <p:grpSpPr bwMode="hidden">
            <a:xfrm flipH="1">
              <a:off x="0" y="0"/>
              <a:ext cx="12192001" cy="6858000"/>
              <a:chOff x="-1" y="0"/>
              <a:chExt cx="12192001" cy="6858000"/>
            </a:xfrm>
          </p:grpSpPr>
          <p:cxnSp>
            <p:nvCxnSpPr>
              <p:cNvPr id="115" name="Straight Connector 114"/>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20" name="Group 119"/>
              <p:cNvGrpSpPr/>
              <p:nvPr/>
            </p:nvGrpSpPr>
            <p:grpSpPr bwMode="hidden">
              <a:xfrm>
                <a:off x="6327885" y="0"/>
                <a:ext cx="5864115" cy="5898673"/>
                <a:chOff x="6327885" y="0"/>
                <a:chExt cx="5864115" cy="5898673"/>
              </a:xfrm>
            </p:grpSpPr>
            <p:cxnSp>
              <p:nvCxnSpPr>
                <p:cNvPr id="126" name="Straight Connector 125"/>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21" name="Straight Connector 120"/>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Placeholder 1"/>
          <p:cNvSpPr>
            <a:spLocks noGrp="1"/>
          </p:cNvSpPr>
          <p:nvPr>
            <p:ph type="title"/>
          </p:nvPr>
        </p:nvSpPr>
        <p:spPr>
          <a:xfrm>
            <a:off x="1295400" y="503853"/>
            <a:ext cx="9601200" cy="1142385"/>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981201"/>
            <a:ext cx="9601200" cy="38099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9294042" y="6289679"/>
            <a:ext cx="965946" cy="222436"/>
          </a:xfrm>
          <a:prstGeom prst="rect">
            <a:avLst/>
          </a:prstGeom>
        </p:spPr>
        <p:txBody>
          <a:bodyPr vert="horz" lIns="91440" tIns="45720" rIns="91440" bIns="45720" rtlCol="0" anchor="ctr"/>
          <a:lstStyle>
            <a:lvl1pPr algn="r">
              <a:defRPr sz="800">
                <a:solidFill>
                  <a:schemeClr val="tx1">
                    <a:lumMod val="50000"/>
                    <a:lumOff val="50000"/>
                  </a:schemeClr>
                </a:solidFill>
              </a:defRPr>
            </a:lvl1pPr>
          </a:lstStyle>
          <a:p>
            <a:fld id="{B51B2453-8663-4C69-AF73-9FD7B1DEC5D0}" type="datetime1">
              <a:rPr lang="en-US" smtClean="0"/>
              <a:t>4/10/2015</a:t>
            </a:fld>
            <a:endParaRPr lang="en-US"/>
          </a:p>
        </p:txBody>
      </p:sp>
      <p:sp>
        <p:nvSpPr>
          <p:cNvPr id="5" name="Footer Placeholder 4"/>
          <p:cNvSpPr>
            <a:spLocks noGrp="1"/>
          </p:cNvSpPr>
          <p:nvPr>
            <p:ph type="ftr" sz="quarter" idx="3"/>
          </p:nvPr>
        </p:nvSpPr>
        <p:spPr>
          <a:xfrm>
            <a:off x="609601" y="6289679"/>
            <a:ext cx="6128030" cy="222436"/>
          </a:xfrm>
          <a:prstGeom prst="rect">
            <a:avLst/>
          </a:prstGeom>
        </p:spPr>
        <p:txBody>
          <a:bodyPr vert="horz" lIns="91440" tIns="45720" rIns="91440" bIns="45720" rtlCol="0" anchor="ctr"/>
          <a:lstStyle>
            <a:lvl1pPr algn="l">
              <a:defRPr sz="8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65311" y="6289679"/>
            <a:ext cx="918882" cy="222436"/>
          </a:xfrm>
          <a:prstGeom prst="rect">
            <a:avLst/>
          </a:prstGeom>
        </p:spPr>
        <p:txBody>
          <a:bodyPr vert="horz" lIns="91440" tIns="45720" rIns="91440" bIns="45720" rtlCol="0" anchor="ctr"/>
          <a:lstStyle>
            <a:lvl1pPr algn="r">
              <a:defRPr sz="800">
                <a:solidFill>
                  <a:schemeClr val="tx1">
                    <a:lumMod val="50000"/>
                    <a:lumOff val="50000"/>
                  </a:schemeClr>
                </a:solidFill>
              </a:defRPr>
            </a:lvl1pPr>
          </a:lstStyle>
          <a:p>
            <a:fld id="{E31375A4-56A4-47D6-9801-1991572033F7}" type="slidenum">
              <a:rPr lang="en-US" smtClean="0"/>
              <a:pPr/>
              <a:t>‹#›</a:t>
            </a:fld>
            <a:endParaRPr lang="en-US"/>
          </a:p>
        </p:txBody>
      </p:sp>
      <p:cxnSp>
        <p:nvCxnSpPr>
          <p:cNvPr id="148" name="Straight Connector 147"/>
          <p:cNvCxnSpPr/>
          <p:nvPr userDrawn="1"/>
        </p:nvCxnSpPr>
        <p:spPr>
          <a:xfrm>
            <a:off x="609600" y="6172200"/>
            <a:ext cx="109728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9"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8pPr>
      <a:lvl9pPr marL="2057400" indent="-179388"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omments" Target="../comments/comment4.xml"/><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3" Type="http://schemas.openxmlformats.org/officeDocument/2006/relationships/image" Target="../media/image34.png"/><Relationship Id="rId18" Type="http://schemas.openxmlformats.org/officeDocument/2006/relationships/image" Target="../media/image46.png"/><Relationship Id="rId21" Type="http://schemas.openxmlformats.org/officeDocument/2006/relationships/image" Target="../media/image49.png"/><Relationship Id="rId12" Type="http://schemas.openxmlformats.org/officeDocument/2006/relationships/image" Target="../media/image33.png"/><Relationship Id="rId17" Type="http://schemas.openxmlformats.org/officeDocument/2006/relationships/image" Target="../media/image45.png"/><Relationship Id="rId2" Type="http://schemas.openxmlformats.org/officeDocument/2006/relationships/notesSlide" Target="../notesSlides/notesSlide8.xml"/><Relationship Id="rId16" Type="http://schemas.openxmlformats.org/officeDocument/2006/relationships/image" Target="../media/image44.png"/><Relationship Id="rId20" Type="http://schemas.openxmlformats.org/officeDocument/2006/relationships/image" Target="../media/image48.png"/><Relationship Id="rId1" Type="http://schemas.openxmlformats.org/officeDocument/2006/relationships/slideLayout" Target="../slideLayouts/slideLayout2.xml"/><Relationship Id="rId11" Type="http://schemas.openxmlformats.org/officeDocument/2006/relationships/image" Target="../media/image31.png"/><Relationship Id="rId15" Type="http://schemas.openxmlformats.org/officeDocument/2006/relationships/image" Target="../media/image38.png"/><Relationship Id="rId10" Type="http://schemas.openxmlformats.org/officeDocument/2006/relationships/image" Target="../media/image30.png"/><Relationship Id="rId19" Type="http://schemas.openxmlformats.org/officeDocument/2006/relationships/image" Target="../media/image47.png"/><Relationship Id="rId9" Type="http://schemas.openxmlformats.org/officeDocument/2006/relationships/image" Target="../media/image39.png"/><Relationship Id="rId14" Type="http://schemas.openxmlformats.org/officeDocument/2006/relationships/image" Target="../media/image37.png"/><Relationship Id="rId22" Type="http://schemas.openxmlformats.org/officeDocument/2006/relationships/comments" Target="../comments/comment5.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omments" Target="../comments/comment3.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Multiscale</a:t>
            </a:r>
            <a:r>
              <a:rPr lang="en-US" dirty="0" smtClean="0"/>
              <a:t> Image Analysis and Applications</a:t>
            </a:r>
            <a:endParaRPr lang="en-US" dirty="0"/>
          </a:p>
        </p:txBody>
      </p:sp>
      <p:sp>
        <p:nvSpPr>
          <p:cNvPr id="3" name="Subtitle 2"/>
          <p:cNvSpPr>
            <a:spLocks noGrp="1"/>
          </p:cNvSpPr>
          <p:nvPr>
            <p:ph type="subTitle" idx="1"/>
          </p:nvPr>
        </p:nvSpPr>
        <p:spPr>
          <a:xfrm>
            <a:off x="1293845" y="5432563"/>
            <a:ext cx="9604310" cy="1140765"/>
          </a:xfrm>
        </p:spPr>
        <p:txBody>
          <a:bodyPr>
            <a:normAutofit/>
          </a:bodyPr>
          <a:lstStyle/>
          <a:p>
            <a:r>
              <a:rPr lang="en-US" dirty="0" smtClean="0"/>
              <a:t>By Brady Sheehan, Duquesne University</a:t>
            </a:r>
          </a:p>
          <a:p>
            <a:r>
              <a:rPr lang="en-US" dirty="0" smtClean="0"/>
              <a:t>Advised by Stacey Levine, Ph.D.</a:t>
            </a:r>
          </a:p>
          <a:p>
            <a:r>
              <a:rPr lang="en-US" dirty="0" smtClean="0"/>
              <a:t>April 10</a:t>
            </a:r>
            <a:r>
              <a:rPr lang="en-US" baseline="30000" dirty="0" smtClean="0"/>
              <a:t>th</a:t>
            </a:r>
            <a:r>
              <a:rPr lang="en-US" dirty="0" smtClean="0"/>
              <a:t>, 2015</a:t>
            </a:r>
            <a:endParaRPr lang="en-US" dirty="0"/>
          </a:p>
        </p:txBody>
      </p:sp>
    </p:spTree>
    <p:extLst>
      <p:ext uri="{BB962C8B-B14F-4D97-AF65-F5344CB8AC3E}">
        <p14:creationId xmlns:p14="http://schemas.microsoft.com/office/powerpoint/2010/main" val="10690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Filter: Gaussian</a:t>
            </a:r>
            <a:endParaRPr lang="en-US" dirty="0"/>
          </a:p>
        </p:txBody>
      </p:sp>
      <mc:AlternateContent xmlns:mc="http://schemas.openxmlformats.org/markup-compatibility/2006" xmlns:a14="http://schemas.microsoft.com/office/drawing/2010/main">
        <mc:Choice Requires="a14">
          <p:sp>
            <p:nvSpPr>
              <p:cNvPr id="16" name="Content Placeholder 15"/>
              <p:cNvSpPr>
                <a:spLocks noGrp="1"/>
              </p:cNvSpPr>
              <p:nvPr>
                <p:ph idx="1"/>
              </p:nvPr>
            </p:nvSpPr>
            <p:spPr>
              <a:xfrm>
                <a:off x="1295400" y="1981201"/>
                <a:ext cx="9601200" cy="4143554"/>
              </a:xfrm>
            </p:spPr>
            <p:txBody>
              <a:bodyPr/>
              <a:lstStyle/>
              <a:p>
                <a:pPr marL="285750" lvl="1" indent="-285750">
                  <a:spcBef>
                    <a:spcPts val="1800"/>
                  </a:spcBef>
                </a:pPr>
                <a:r>
                  <a:rPr lang="en-US" sz="2000" dirty="0" smtClean="0"/>
                  <a:t>Most common smoothing filter</a:t>
                </a:r>
              </a:p>
              <a:p>
                <a:pPr marL="514350" lvl="2" indent="-285750">
                  <a:spcBef>
                    <a:spcPts val="1800"/>
                  </a:spcBef>
                </a:pPr>
                <a:r>
                  <a:rPr lang="en-US" dirty="0" smtClean="0"/>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𝐺</m:t>
                        </m:r>
                      </m:e>
                      <m:sub>
                        <m:r>
                          <a:rPr lang="en-US" sz="1800" i="1">
                            <a:latin typeface="Cambria Math" panose="02040503050406030204" pitchFamily="18" charset="0"/>
                            <a:ea typeface="Cambria Math" panose="02040503050406030204" pitchFamily="18" charset="0"/>
                          </a:rPr>
                          <m:t>𝜎</m:t>
                        </m:r>
                      </m:sub>
                    </m:sSub>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𝑥</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𝑦</m:t>
                    </m:r>
                    <m:r>
                      <a:rPr lang="en-US" sz="1800" b="0" i="1" smtClean="0">
                        <a:latin typeface="Cambria Math" panose="02040503050406030204" pitchFamily="18" charset="0"/>
                        <a:ea typeface="Cambria Math" panose="02040503050406030204" pitchFamily="18" charset="0"/>
                      </a:rPr>
                      <m:t>)</m:t>
                    </m:r>
                    <m:r>
                      <a:rPr lang="en-US" sz="1800">
                        <a:latin typeface="Cambria Math" panose="02040503050406030204" pitchFamily="18" charset="0"/>
                        <a:ea typeface="Cambria Math" panose="02040503050406030204" pitchFamily="18" charset="0"/>
                      </a:rPr>
                      <m:t>=</m:t>
                    </m:r>
                    <m:f>
                      <m:fPr>
                        <m:ctrlPr>
                          <a:rPr lang="en-US" sz="1800" i="1">
                            <a:latin typeface="Cambria Math" panose="02040503050406030204" pitchFamily="18" charset="0"/>
                            <a:ea typeface="Cambria Math" panose="02040503050406030204" pitchFamily="18" charset="0"/>
                          </a:rPr>
                        </m:ctrlPr>
                      </m:fPr>
                      <m:num>
                        <m:r>
                          <a:rPr lang="en-US" sz="1800" i="1">
                            <a:latin typeface="Cambria Math" panose="02040503050406030204" pitchFamily="18" charset="0"/>
                            <a:ea typeface="Cambria Math" panose="02040503050406030204" pitchFamily="18" charset="0"/>
                          </a:rPr>
                          <m:t>1</m:t>
                        </m:r>
                      </m:num>
                      <m:den>
                        <m:rad>
                          <m:radPr>
                            <m:degHide m:val="on"/>
                            <m:ctrlPr>
                              <a:rPr lang="en-US" sz="1800" i="1" smtClean="0">
                                <a:latin typeface="Cambria Math" panose="02040503050406030204" pitchFamily="18" charset="0"/>
                                <a:ea typeface="Cambria Math" panose="02040503050406030204" pitchFamily="18" charset="0"/>
                              </a:rPr>
                            </m:ctrlPr>
                          </m:radPr>
                          <m:deg/>
                          <m:e>
                            <m:r>
                              <a:rPr lang="en-US" sz="1800" i="1">
                                <a:solidFill>
                                  <a:srgbClr val="2D2E2D"/>
                                </a:solidFill>
                                <a:latin typeface="Cambria Math" panose="02040503050406030204" pitchFamily="18" charset="0"/>
                                <a:ea typeface="Cambria Math" panose="02040503050406030204" pitchFamily="18" charset="0"/>
                              </a:rPr>
                              <m:t>2</m:t>
                            </m:r>
                            <m:r>
                              <a:rPr lang="en-US" sz="1800" i="1">
                                <a:solidFill>
                                  <a:srgbClr val="2D2E2D"/>
                                </a:solidFill>
                                <a:latin typeface="Cambria Math" panose="02040503050406030204" pitchFamily="18" charset="0"/>
                                <a:ea typeface="Cambria Math" panose="02040503050406030204" pitchFamily="18" charset="0"/>
                              </a:rPr>
                              <m:t>𝜋</m:t>
                            </m:r>
                            <m:sSup>
                              <m:sSupPr>
                                <m:ctrlPr>
                                  <a:rPr lang="en-US" sz="1800" i="1">
                                    <a:solidFill>
                                      <a:srgbClr val="2D2E2D"/>
                                    </a:solidFill>
                                    <a:latin typeface="Cambria Math" panose="02040503050406030204" pitchFamily="18" charset="0"/>
                                    <a:ea typeface="Cambria Math" panose="02040503050406030204" pitchFamily="18" charset="0"/>
                                  </a:rPr>
                                </m:ctrlPr>
                              </m:sSupPr>
                              <m:e>
                                <m:r>
                                  <a:rPr lang="en-US" sz="1800" i="1">
                                    <a:solidFill>
                                      <a:srgbClr val="2D2E2D"/>
                                    </a:solidFill>
                                    <a:latin typeface="Cambria Math" panose="02040503050406030204" pitchFamily="18" charset="0"/>
                                    <a:ea typeface="Cambria Math" panose="02040503050406030204" pitchFamily="18" charset="0"/>
                                  </a:rPr>
                                  <m:t>𝜎</m:t>
                                </m:r>
                              </m:e>
                              <m:sup>
                                <m:r>
                                  <a:rPr lang="en-US" sz="1800" i="1">
                                    <a:solidFill>
                                      <a:srgbClr val="2D2E2D"/>
                                    </a:solidFill>
                                    <a:latin typeface="Cambria Math" panose="02040503050406030204" pitchFamily="18" charset="0"/>
                                    <a:ea typeface="Cambria Math" panose="02040503050406030204" pitchFamily="18" charset="0"/>
                                  </a:rPr>
                                  <m:t>2</m:t>
                                </m:r>
                              </m:sup>
                            </m:sSup>
                          </m:e>
                        </m:rad>
                      </m:den>
                    </m:f>
                    <m:r>
                      <m:rPr>
                        <m:sty m:val="p"/>
                      </m:rPr>
                      <a:rPr lang="en-US" sz="1800">
                        <a:latin typeface="Cambria Math" panose="02040503050406030204" pitchFamily="18" charset="0"/>
                        <a:ea typeface="Cambria Math" panose="02040503050406030204" pitchFamily="18" charset="0"/>
                      </a:rPr>
                      <m:t>exp</m:t>
                    </m:r>
                    <m:d>
                      <m:dPr>
                        <m:ctrlPr>
                          <a:rPr lang="en-US" sz="1800" i="1">
                            <a:latin typeface="Cambria Math" panose="02040503050406030204" pitchFamily="18" charset="0"/>
                            <a:ea typeface="Cambria Math" panose="02040503050406030204" pitchFamily="18" charset="0"/>
                          </a:rPr>
                        </m:ctrlPr>
                      </m:dPr>
                      <m:e>
                        <m:r>
                          <a:rPr lang="en-US" sz="1800">
                            <a:latin typeface="Cambria Math" panose="02040503050406030204" pitchFamily="18" charset="0"/>
                            <a:ea typeface="Cambria Math" panose="02040503050406030204" pitchFamily="18" charset="0"/>
                          </a:rPr>
                          <m:t>−</m:t>
                        </m:r>
                        <m:f>
                          <m:fPr>
                            <m:ctrlPr>
                              <a:rPr lang="en-US" sz="1800" i="1">
                                <a:latin typeface="Cambria Math" panose="02040503050406030204" pitchFamily="18" charset="0"/>
                                <a:ea typeface="Cambria Math" panose="02040503050406030204" pitchFamily="18" charset="0"/>
                              </a:rPr>
                            </m:ctrlPr>
                          </m:fPr>
                          <m:num>
                            <m:sSup>
                              <m:sSupPr>
                                <m:ctrlPr>
                                  <a:rPr lang="en-US" sz="1800" i="1">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𝑥</m:t>
                                </m:r>
                              </m:e>
                              <m:sup>
                                <m:r>
                                  <a:rPr lang="en-US" sz="1800" i="1">
                                    <a:latin typeface="Cambria Math" panose="02040503050406030204" pitchFamily="18" charset="0"/>
                                    <a:ea typeface="Cambria Math" panose="02040503050406030204" pitchFamily="18" charset="0"/>
                                  </a:rPr>
                                  <m:t>2</m:t>
                                </m:r>
                              </m:sup>
                            </m:sSup>
                            <m:r>
                              <a:rPr lang="en-US" sz="1800" i="1">
                                <a:latin typeface="Cambria Math" panose="02040503050406030204" pitchFamily="18" charset="0"/>
                                <a:ea typeface="Cambria Math" panose="02040503050406030204" pitchFamily="18" charset="0"/>
                              </a:rPr>
                              <m:t>+</m:t>
                            </m:r>
                            <m:sSup>
                              <m:sSupPr>
                                <m:ctrlPr>
                                  <a:rPr lang="en-US" sz="1800" i="1">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𝑦</m:t>
                                </m:r>
                              </m:e>
                              <m:sup>
                                <m:r>
                                  <a:rPr lang="en-US" sz="1800" i="1">
                                    <a:latin typeface="Cambria Math" panose="02040503050406030204" pitchFamily="18" charset="0"/>
                                    <a:ea typeface="Cambria Math" panose="02040503050406030204" pitchFamily="18" charset="0"/>
                                  </a:rPr>
                                  <m:t>2</m:t>
                                </m:r>
                              </m:sup>
                            </m:sSup>
                          </m:num>
                          <m:den>
                            <m:r>
                              <a:rPr lang="en-US" sz="1800" i="1">
                                <a:latin typeface="Cambria Math" panose="02040503050406030204" pitchFamily="18" charset="0"/>
                                <a:ea typeface="Cambria Math" panose="02040503050406030204" pitchFamily="18" charset="0"/>
                              </a:rPr>
                              <m:t>2</m:t>
                            </m:r>
                            <m:sSup>
                              <m:sSupPr>
                                <m:ctrlPr>
                                  <a:rPr lang="en-US" sz="1800" i="1">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𝜎</m:t>
                                </m:r>
                              </m:e>
                              <m:sup>
                                <m:r>
                                  <a:rPr lang="en-US" sz="1800" i="1">
                                    <a:latin typeface="Cambria Math" panose="02040503050406030204" pitchFamily="18" charset="0"/>
                                    <a:ea typeface="Cambria Math" panose="02040503050406030204" pitchFamily="18" charset="0"/>
                                  </a:rPr>
                                  <m:t>2</m:t>
                                </m:r>
                              </m:sup>
                            </m:sSup>
                          </m:den>
                        </m:f>
                      </m:e>
                    </m:d>
                  </m:oMath>
                </a14:m>
                <a:endParaRPr lang="en-US" dirty="0" smtClean="0">
                  <a:ea typeface="Cambria Math" panose="02040503050406030204" pitchFamily="18" charset="0"/>
                </a:endParaRPr>
              </a:p>
              <a:p>
                <a:pPr marL="514350" lvl="2" indent="-285750">
                  <a:spcBef>
                    <a:spcPts val="1800"/>
                  </a:spcBef>
                </a:pPr>
                <a:r>
                  <a:rPr lang="en-US" dirty="0" smtClean="0"/>
                  <a:t>where </a:t>
                </a:r>
                <a14:m>
                  <m:oMath xmlns:m="http://schemas.openxmlformats.org/officeDocument/2006/math">
                    <m:r>
                      <a:rPr lang="en-US" i="1">
                        <a:latin typeface="Cambria Math" panose="02040503050406030204" pitchFamily="18" charset="0"/>
                      </a:rPr>
                      <m:t>𝑥</m:t>
                    </m:r>
                  </m:oMath>
                </a14:m>
                <a:r>
                  <a:rPr lang="en-US" dirty="0"/>
                  <a:t>, </a:t>
                </a:r>
                <a14:m>
                  <m:oMath xmlns:m="http://schemas.openxmlformats.org/officeDocument/2006/math">
                    <m:r>
                      <a:rPr lang="en-US" b="0" i="1" smtClean="0">
                        <a:latin typeface="Cambria Math" panose="02040503050406030204" pitchFamily="18" charset="0"/>
                      </a:rPr>
                      <m:t>𝑦</m:t>
                    </m:r>
                  </m:oMath>
                </a14:m>
                <a:r>
                  <a:rPr lang="en-US" dirty="0" smtClean="0"/>
                  <a:t> </a:t>
                </a:r>
                <a:r>
                  <a:rPr lang="en-US" dirty="0"/>
                  <a:t>are the coordinates in the mask and </a:t>
                </a:r>
                <a14:m>
                  <m:oMath xmlns:m="http://schemas.openxmlformats.org/officeDocument/2006/math">
                    <m:r>
                      <a:rPr lang="en-US" i="1" smtClean="0">
                        <a:latin typeface="Cambria Math" panose="02040503050406030204" pitchFamily="18" charset="0"/>
                        <a:ea typeface="Cambria Math" panose="02040503050406030204" pitchFamily="18" charset="0"/>
                      </a:rPr>
                      <m:t>𝜎</m:t>
                    </m:r>
                    <m:r>
                      <a:rPr lang="en-US" i="1">
                        <a:latin typeface="Cambria Math" panose="02040503050406030204" pitchFamily="18" charset="0"/>
                      </a:rPr>
                      <m:t> </m:t>
                    </m:r>
                  </m:oMath>
                </a14:m>
                <a:r>
                  <a:rPr lang="en-US" dirty="0"/>
                  <a:t>is the standard deviation of the Gaussian</a:t>
                </a:r>
                <a:r>
                  <a:rPr lang="en-US" dirty="0" smtClean="0"/>
                  <a:t>.</a:t>
                </a:r>
              </a:p>
              <a:p>
                <a:pPr marL="228600" lvl="1" indent="-228600">
                  <a:spcBef>
                    <a:spcPts val="1800"/>
                  </a:spcBef>
                </a:pPr>
                <a:r>
                  <a:rPr lang="en-US" sz="2000" dirty="0" smtClean="0"/>
                  <a:t>Subsample the Gaussian to create a filter mask</a:t>
                </a:r>
                <a:endParaRPr lang="en-US" sz="2000" dirty="0"/>
              </a:p>
            </p:txBody>
          </p:sp>
        </mc:Choice>
        <mc:Fallback xmlns="">
          <p:sp>
            <p:nvSpPr>
              <p:cNvPr id="16" name="Content Placeholder 15"/>
              <p:cNvSpPr>
                <a:spLocks noGrp="1" noRot="1" noChangeAspect="1" noMove="1" noResize="1" noEditPoints="1" noAdjustHandles="1" noChangeArrowheads="1" noChangeShapeType="1" noTextEdit="1"/>
              </p:cNvSpPr>
              <p:nvPr>
                <p:ph idx="1"/>
              </p:nvPr>
            </p:nvSpPr>
            <p:spPr>
              <a:xfrm>
                <a:off x="1295400" y="1981201"/>
                <a:ext cx="9601200" cy="4143554"/>
              </a:xfrm>
              <a:blipFill rotWithShape="0">
                <a:blip r:embed="rId2"/>
                <a:stretch>
                  <a:fillRect l="-571" t="-1324"/>
                </a:stretch>
              </a:blipFill>
            </p:spPr>
            <p:txBody>
              <a:bodyPr/>
              <a:lstStyle/>
              <a:p>
                <a:r>
                  <a:rPr lang="en-US">
                    <a:noFill/>
                  </a:rPr>
                  <a:t> </a:t>
                </a:r>
              </a:p>
            </p:txBody>
          </p:sp>
        </mc:Fallback>
      </mc:AlternateContent>
      <p:pic>
        <p:nvPicPr>
          <p:cNvPr id="5" name="Picture 4"/>
          <p:cNvPicPr>
            <a:picLocks noChangeAspect="1"/>
          </p:cNvPicPr>
          <p:nvPr/>
        </p:nvPicPr>
        <p:blipFill rotWithShape="1">
          <a:blip r:embed="rId3"/>
          <a:srcRect l="790"/>
          <a:stretch/>
        </p:blipFill>
        <p:spPr>
          <a:xfrm>
            <a:off x="1058860" y="4415174"/>
            <a:ext cx="5529532" cy="1114708"/>
          </a:xfrm>
          <a:prstGeom prst="rect">
            <a:avLst/>
          </a:prstGeom>
        </p:spPr>
      </p:pic>
      <p:sp>
        <p:nvSpPr>
          <p:cNvPr id="6" name="Right Arrow 5"/>
          <p:cNvSpPr/>
          <p:nvPr/>
        </p:nvSpPr>
        <p:spPr>
          <a:xfrm>
            <a:off x="6957139" y="4739614"/>
            <a:ext cx="836763" cy="4658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stretch>
            <a:fillRect/>
          </a:stretch>
        </p:blipFill>
        <p:spPr>
          <a:xfrm>
            <a:off x="8162649" y="4415174"/>
            <a:ext cx="3009900" cy="1171575"/>
          </a:xfrm>
          <a:prstGeom prst="rect">
            <a:avLst/>
          </a:prstGeom>
        </p:spPr>
      </p:pic>
      <p:pic>
        <p:nvPicPr>
          <p:cNvPr id="9" name="Picture 8"/>
          <p:cNvPicPr>
            <a:picLocks noChangeAspect="1"/>
          </p:cNvPicPr>
          <p:nvPr/>
        </p:nvPicPr>
        <p:blipFill rotWithShape="1">
          <a:blip r:embed="rId5"/>
          <a:srcRect l="7090" t="6580" r="5503" b="7570"/>
          <a:stretch/>
        </p:blipFill>
        <p:spPr>
          <a:xfrm>
            <a:off x="8455196" y="346820"/>
            <a:ext cx="3162300" cy="2598836"/>
          </a:xfrm>
          <a:prstGeom prst="rect">
            <a:avLst/>
          </a:prstGeom>
        </p:spPr>
      </p:pic>
    </p:spTree>
    <p:extLst>
      <p:ext uri="{BB962C8B-B14F-4D97-AF65-F5344CB8AC3E}">
        <p14:creationId xmlns:p14="http://schemas.microsoft.com/office/powerpoint/2010/main" val="1848440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Filter: Laplacian</a:t>
            </a:r>
            <a:endParaRPr lang="en-US" dirty="0"/>
          </a:p>
        </p:txBody>
      </p:sp>
      <mc:AlternateContent xmlns:mc="http://schemas.openxmlformats.org/markup-compatibility/2006">
        <mc:Choice xmlns:a14="http://schemas.microsoft.com/office/drawing/2010/main" Requires="a14">
          <p:sp>
            <p:nvSpPr>
              <p:cNvPr id="16" name="Content Placeholder 15"/>
              <p:cNvSpPr>
                <a:spLocks noGrp="1"/>
              </p:cNvSpPr>
              <p:nvPr>
                <p:ph idx="1"/>
              </p:nvPr>
            </p:nvSpPr>
            <p:spPr>
              <a:xfrm>
                <a:off x="1286933" y="1998135"/>
                <a:ext cx="9601200" cy="3809999"/>
              </a:xfrm>
            </p:spPr>
            <p:txBody>
              <a:bodyPr>
                <a:normAutofit/>
              </a:bodyPr>
              <a:lstStyle/>
              <a:p>
                <a:r>
                  <a:rPr lang="en-US" dirty="0" smtClean="0"/>
                  <a:t>B</a:t>
                </a:r>
                <a:r>
                  <a:rPr lang="en-US" dirty="0" smtClean="0"/>
                  <a:t>ackground</a:t>
                </a:r>
              </a:p>
              <a:p>
                <a:pPr lvl="1"/>
                <a:r>
                  <a:rPr lang="en-US" dirty="0" smtClean="0"/>
                  <a:t>By definition of a first order derivative of some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smtClean="0"/>
                  <a:t> ,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num>
                      <m:den>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den>
                    </m:f>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lim</m:t>
                            </m:r>
                          </m:e>
                          <m:lim>
                            <m:r>
                              <a:rPr lang="en-US" b="0" i="1" smtClean="0">
                                <a:latin typeface="Cambria Math" panose="02040503050406030204" pitchFamily="18" charset="0"/>
                              </a:rPr>
                              <m:t>h</m:t>
                            </m:r>
                            <m:r>
                              <a:rPr lang="en-US" b="0" i="1" smtClean="0">
                                <a:latin typeface="Cambria Math" panose="02040503050406030204" pitchFamily="18" charset="0"/>
                              </a:rPr>
                              <m:t> →0</m:t>
                            </m:r>
                          </m:lim>
                        </m:limLow>
                      </m:fName>
                      <m:e>
                        <m:f>
                          <m:fPr>
                            <m:ctrlPr>
                              <a:rPr lang="en-US" b="0" i="1" smtClean="0">
                                <a:latin typeface="Cambria Math" panose="02040503050406030204" pitchFamily="18" charset="0"/>
                              </a:rPr>
                            </m:ctrlPr>
                          </m:fPr>
                          <m:num>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r>
                                  <a:rPr lang="en-US" b="0" i="1" smtClean="0">
                                    <a:latin typeface="Cambria Math" panose="02040503050406030204" pitchFamily="18" charset="0"/>
                                  </a:rPr>
                                  <m:t> </m:t>
                                </m:r>
                                <m:r>
                                  <a:rPr lang="en-US" i="1">
                                    <a:latin typeface="Cambria Math" panose="02040503050406030204" pitchFamily="18" charset="0"/>
                                  </a:rPr>
                                  <m:t>+</m:t>
                                </m:r>
                                <m:r>
                                  <a:rPr lang="en-US" b="0" i="1" smtClean="0">
                                    <a:latin typeface="Cambria Math" panose="02040503050406030204" pitchFamily="18" charset="0"/>
                                  </a:rPr>
                                  <m:t> </m:t>
                                </m:r>
                                <m:r>
                                  <a:rPr lang="en-US" i="1">
                                    <a:latin typeface="Cambria Math" panose="02040503050406030204" pitchFamily="18" charset="0"/>
                                  </a:rPr>
                                  <m:t>h</m:t>
                                </m:r>
                              </m:e>
                            </m:d>
                            <m:r>
                              <a:rPr lang="en-US" b="0" i="1" smtClean="0">
                                <a:latin typeface="Cambria Math" panose="02040503050406030204" pitchFamily="18" charset="0"/>
                              </a:rPr>
                              <m:t> </m:t>
                            </m:r>
                            <m:r>
                              <a:rPr lang="en-US" i="1">
                                <a:latin typeface="Cambria Math" panose="02040503050406030204" pitchFamily="18" charset="0"/>
                              </a:rPr>
                              <m:t>−</m:t>
                            </m:r>
                            <m:r>
                              <a:rPr lang="en-US" b="0" i="1" smtClean="0">
                                <a:latin typeface="Cambria Math" panose="02040503050406030204" pitchFamily="18" charset="0"/>
                              </a:rPr>
                              <m:t> </m:t>
                            </m:r>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num>
                          <m:den>
                            <m:r>
                              <a:rPr lang="en-US" b="0" i="1" smtClean="0">
                                <a:latin typeface="Cambria Math" panose="02040503050406030204" pitchFamily="18" charset="0"/>
                              </a:rPr>
                              <m:t>h</m:t>
                            </m:r>
                          </m:den>
                        </m:f>
                      </m:e>
                    </m:func>
                  </m:oMath>
                </a14:m>
                <a:r>
                  <a:rPr lang="en-US" dirty="0" smtClean="0"/>
                  <a:t> </a:t>
                </a:r>
              </a:p>
              <a:p>
                <a:pPr lvl="1"/>
                <a:r>
                  <a:rPr lang="en-US" dirty="0"/>
                  <a:t>A</a:t>
                </a:r>
                <a:r>
                  <a:rPr lang="en-US" dirty="0" smtClean="0"/>
                  <a:t>ssume </a:t>
                </a:r>
                <a14:m>
                  <m:oMath xmlns:m="http://schemas.openxmlformats.org/officeDocument/2006/math">
                    <m:r>
                      <a:rPr lang="en-US" i="1">
                        <a:latin typeface="Cambria Math" panose="02040503050406030204" pitchFamily="18" charset="0"/>
                      </a:rPr>
                      <m:t>h</m:t>
                    </m:r>
                  </m:oMath>
                </a14:m>
                <a:r>
                  <a:rPr lang="en-US" dirty="0" smtClean="0"/>
                  <a:t> is some nonzero constant and instead of approaching zero let it approach </a:t>
                </a:r>
                <a14:m>
                  <m:oMath xmlns:m="http://schemas.openxmlformats.org/officeDocument/2006/math">
                    <m:r>
                      <a:rPr lang="en-US" i="1">
                        <a:latin typeface="Cambria Math" panose="02040503050406030204" pitchFamily="18" charset="0"/>
                      </a:rPr>
                      <m:t>h</m:t>
                    </m:r>
                  </m:oMath>
                </a14:m>
                <a:r>
                  <a:rPr lang="en-US" dirty="0" smtClean="0"/>
                  <a:t>, </a:t>
                </a:r>
                <a:endParaRPr lang="en-US" i="1" dirty="0" smtClean="0">
                  <a:latin typeface="Cambria Math" panose="02040503050406030204" pitchFamily="18" charset="0"/>
                </a:endParaRPr>
              </a:p>
              <a:p>
                <a:pPr lvl="2"/>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𝑓</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den>
                    </m:f>
                    <m:r>
                      <a:rPr lang="en-US"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r>
                              <a:rPr lang="en-US" b="0" i="1" smtClean="0">
                                <a:latin typeface="Cambria Math" panose="02040503050406030204" pitchFamily="18" charset="0"/>
                              </a:rPr>
                              <m:t> </m:t>
                            </m:r>
                            <m:r>
                              <a:rPr lang="en-US" i="1">
                                <a:latin typeface="Cambria Math" panose="02040503050406030204" pitchFamily="18" charset="0"/>
                              </a:rPr>
                              <m:t>+</m:t>
                            </m:r>
                            <m:r>
                              <a:rPr lang="en-US" b="0" i="1" smtClean="0">
                                <a:latin typeface="Cambria Math" panose="02040503050406030204" pitchFamily="18" charset="0"/>
                              </a:rPr>
                              <m:t> </m:t>
                            </m:r>
                            <m:r>
                              <a:rPr lang="en-US" i="1">
                                <a:latin typeface="Cambria Math" panose="02040503050406030204" pitchFamily="18" charset="0"/>
                              </a:rPr>
                              <m:t>h</m:t>
                            </m:r>
                          </m:e>
                        </m:d>
                        <m:r>
                          <a:rPr lang="en-US" b="0" i="1" smtClean="0">
                            <a:latin typeface="Cambria Math" panose="02040503050406030204" pitchFamily="18" charset="0"/>
                          </a:rPr>
                          <m:t> </m:t>
                        </m:r>
                        <m:r>
                          <a:rPr lang="en-US" i="1">
                            <a:latin typeface="Cambria Math" panose="02040503050406030204" pitchFamily="18" charset="0"/>
                          </a:rPr>
                          <m:t>−</m:t>
                        </m:r>
                        <m:r>
                          <a:rPr lang="en-US" b="0" i="1" smtClean="0">
                            <a:latin typeface="Cambria Math" panose="02040503050406030204" pitchFamily="18" charset="0"/>
                          </a:rPr>
                          <m:t> </m:t>
                        </m:r>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num>
                      <m:den>
                        <m:r>
                          <a:rPr lang="en-US" i="1">
                            <a:latin typeface="Cambria Math" panose="02040503050406030204" pitchFamily="18" charset="0"/>
                          </a:rPr>
                          <m:t>h</m:t>
                        </m:r>
                      </m:den>
                    </m:f>
                  </m:oMath>
                </a14:m>
                <a:r>
                  <a:rPr lang="en-US" dirty="0" smtClean="0"/>
                  <a:t>  </a:t>
                </a:r>
              </a:p>
              <a:p>
                <a:pPr lvl="1"/>
                <a:r>
                  <a:rPr lang="en-US" dirty="0" smtClean="0"/>
                  <a:t>Let </a:t>
                </a:r>
                <a14:m>
                  <m:oMath xmlns:m="http://schemas.openxmlformats.org/officeDocument/2006/math">
                    <m:r>
                      <a:rPr lang="en-US" i="1">
                        <a:latin typeface="Cambria Math" panose="02040503050406030204" pitchFamily="18" charset="0"/>
                      </a:rPr>
                      <m:t>h</m:t>
                    </m:r>
                    <m:r>
                      <a:rPr lang="en-US" i="1">
                        <a:latin typeface="Cambria Math" panose="02040503050406030204" pitchFamily="18" charset="0"/>
                      </a:rPr>
                      <m:t>=1</m:t>
                    </m:r>
                  </m:oMath>
                </a14:m>
                <a:r>
                  <a:rPr lang="en-US" dirty="0"/>
                  <a:t>, </a:t>
                </a:r>
                <a:r>
                  <a:rPr lang="en-US" dirty="0" smtClean="0"/>
                  <a:t>first order finite forward difference can be defined as </a:t>
                </a:r>
                <a:endParaRPr lang="en-US" dirty="0" smtClean="0"/>
              </a:p>
              <a:p>
                <a:pPr lvl="2"/>
                <a14:m>
                  <m:oMath xmlns:m="http://schemas.openxmlformats.org/officeDocument/2006/math">
                    <m:f>
                      <m:fPr>
                        <m:ctrlPr>
                          <a:rPr lang="en-US" i="1" smtClean="0">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𝑓</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den>
                    </m:f>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+1</m:t>
                        </m:r>
                      </m:e>
                    </m:d>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oMath>
                </a14:m>
                <a:r>
                  <a:rPr lang="en-US" dirty="0"/>
                  <a:t>, where the error from the approximation is ignored</a:t>
                </a:r>
              </a:p>
              <a:p>
                <a:pPr lvl="1"/>
                <a:r>
                  <a:rPr lang="en-US" dirty="0" smtClean="0"/>
                  <a:t>Thus the second order partial derivative with respect to </a:t>
                </a:r>
                <a14:m>
                  <m:oMath xmlns:m="http://schemas.openxmlformats.org/officeDocument/2006/math">
                    <m:r>
                      <a:rPr lang="en-US" i="1">
                        <a:latin typeface="Cambria Math" panose="02040503050406030204" pitchFamily="18" charset="0"/>
                        <a:ea typeface="Cambria Math" panose="02040503050406030204" pitchFamily="18" charset="0"/>
                      </a:rPr>
                      <m:t>𝑥</m:t>
                    </m:r>
                  </m:oMath>
                </a14:m>
                <a:r>
                  <a:rPr lang="en-US" dirty="0" smtClean="0"/>
                  <a:t> of </a:t>
                </a:r>
                <a14:m>
                  <m:oMath xmlns:m="http://schemas.openxmlformats.org/officeDocument/2006/math">
                    <m:r>
                      <a:rPr lang="en-US" b="0" i="1" smtClean="0">
                        <a:latin typeface="Cambria Math" panose="02040503050406030204" pitchFamily="18" charset="0"/>
                        <a:ea typeface="Cambria Math" panose="02040503050406030204" pitchFamily="18" charset="0"/>
                      </a:rPr>
                      <m:t>𝐼</m:t>
                    </m:r>
                    <m:r>
                      <a:rPr lang="en-US" i="1">
                        <a:latin typeface="Cambria Math" panose="02040503050406030204" pitchFamily="18" charset="0"/>
                        <a:ea typeface="Cambria Math" panose="02040503050406030204" pitchFamily="18" charset="0"/>
                      </a:rPr>
                      <m:t> </m:t>
                    </m:r>
                  </m:oMath>
                </a14:m>
                <a:r>
                  <a:rPr lang="en-US" dirty="0" smtClean="0"/>
                  <a:t>is          </a:t>
                </a:r>
              </a:p>
              <a:p>
                <a:pPr lvl="2"/>
                <a14:m>
                  <m:oMath xmlns:m="http://schemas.openxmlformats.org/officeDocument/2006/math">
                    <m:f>
                      <m:fPr>
                        <m:ctrlPr>
                          <a:rPr lang="en-US" i="1">
                            <a:latin typeface="Cambria Math" panose="02040503050406030204" pitchFamily="18" charset="0"/>
                          </a:rPr>
                        </m:ctrlPr>
                      </m:fPr>
                      <m:num>
                        <m:sSup>
                          <m:sSupPr>
                            <m:ctrlPr>
                              <a:rPr lang="en-US" i="1" smtClean="0">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e>
                          <m:sup>
                            <m:r>
                              <a:rPr lang="en-US" b="0" i="1" smtClean="0">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𝑓</m:t>
                        </m:r>
                      </m:num>
                      <m:den>
                        <m:r>
                          <a:rPr lang="en-US" i="1">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i="1">
                                <a:latin typeface="Cambria Math" panose="02040503050406030204" pitchFamily="18" charset="0"/>
                                <a:ea typeface="Cambria Math" panose="02040503050406030204" pitchFamily="18" charset="0"/>
                              </a:rPr>
                              <m:t>2</m:t>
                            </m:r>
                          </m:sup>
                        </m:sSup>
                      </m:den>
                    </m:f>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+1, </m:t>
                        </m:r>
                        <m:r>
                          <a:rPr lang="en-US" i="1">
                            <a:latin typeface="Cambria Math" panose="02040503050406030204" pitchFamily="18" charset="0"/>
                          </a:rPr>
                          <m:t>𝑦</m:t>
                        </m:r>
                      </m:e>
                    </m:d>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−1,</m:t>
                    </m:r>
                    <m:r>
                      <a:rPr lang="en-US" b="0" i="1" smtClean="0">
                        <a:latin typeface="Cambria Math" panose="02040503050406030204" pitchFamily="18" charset="0"/>
                      </a:rPr>
                      <m:t>𝑦</m:t>
                    </m:r>
                    <m:r>
                      <a:rPr lang="en-US" b="0" i="1" smtClean="0">
                        <a:latin typeface="Cambria Math" panose="02040503050406030204" pitchFamily="18" charset="0"/>
                      </a:rPr>
                      <m:t>)−2</m:t>
                    </m:r>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oMath>
                </a14:m>
                <a:r>
                  <a:rPr lang="en-US" dirty="0"/>
                  <a:t> </a:t>
                </a:r>
              </a:p>
              <a:p>
                <a:endParaRPr lang="en-US" dirty="0"/>
              </a:p>
            </p:txBody>
          </p:sp>
        </mc:Choice>
        <mc:Fallback>
          <p:sp>
            <p:nvSpPr>
              <p:cNvPr id="16" name="Content Placeholder 15"/>
              <p:cNvSpPr>
                <a:spLocks noGrp="1" noRot="1" noChangeAspect="1" noMove="1" noResize="1" noEditPoints="1" noAdjustHandles="1" noChangeArrowheads="1" noChangeShapeType="1" noTextEdit="1"/>
              </p:cNvSpPr>
              <p:nvPr>
                <p:ph idx="1"/>
              </p:nvPr>
            </p:nvSpPr>
            <p:spPr>
              <a:xfrm>
                <a:off x="1286933" y="1998135"/>
                <a:ext cx="9601200" cy="3809999"/>
              </a:xfrm>
              <a:blipFill rotWithShape="0">
                <a:blip r:embed="rId2"/>
                <a:stretch>
                  <a:fillRect l="-571" t="-1600"/>
                </a:stretch>
              </a:blipFill>
            </p:spPr>
            <p:txBody>
              <a:bodyPr/>
              <a:lstStyle/>
              <a:p>
                <a:r>
                  <a:rPr lang="en-US">
                    <a:noFill/>
                  </a:rPr>
                  <a:t> </a:t>
                </a:r>
              </a:p>
            </p:txBody>
          </p:sp>
        </mc:Fallback>
      </mc:AlternateContent>
    </p:spTree>
    <p:extLst>
      <p:ext uri="{BB962C8B-B14F-4D97-AF65-F5344CB8AC3E}">
        <p14:creationId xmlns:p14="http://schemas.microsoft.com/office/powerpoint/2010/main" val="3407023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Filter: Laplacian</a:t>
            </a:r>
            <a:endParaRPr lang="en-US" dirty="0"/>
          </a:p>
        </p:txBody>
      </p:sp>
      <mc:AlternateContent xmlns:mc="http://schemas.openxmlformats.org/markup-compatibility/2006" xmlns:a14="http://schemas.microsoft.com/office/drawing/2010/main">
        <mc:Choice Requires="a14">
          <p:sp>
            <p:nvSpPr>
              <p:cNvPr id="16" name="Content Placeholder 15"/>
              <p:cNvSpPr>
                <a:spLocks noGrp="1"/>
              </p:cNvSpPr>
              <p:nvPr>
                <p:ph idx="1"/>
              </p:nvPr>
            </p:nvSpPr>
            <p:spPr>
              <a:xfrm>
                <a:off x="1295401" y="1854202"/>
                <a:ext cx="7339642" cy="3979333"/>
              </a:xfrm>
            </p:spPr>
            <p:txBody>
              <a:bodyPr/>
              <a:lstStyle/>
              <a:p>
                <a:r>
                  <a:rPr lang="en-US" dirty="0" smtClean="0"/>
                  <a:t>Laplacian: </a:t>
                </a:r>
                <a14:m>
                  <m:oMath xmlns:m="http://schemas.openxmlformats.org/officeDocument/2006/math">
                    <m:sSup>
                      <m:sSupPr>
                        <m:ctrlPr>
                          <a:rPr lang="en-US" sz="2400" i="1" smtClean="0">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m:t>
                        </m:r>
                      </m:e>
                      <m:sup>
                        <m:r>
                          <a:rPr lang="en-US" sz="2400" b="0" i="1" smtClean="0">
                            <a:latin typeface="Cambria Math" panose="02040503050406030204" pitchFamily="18" charset="0"/>
                            <a:ea typeface="Cambria Math" panose="02040503050406030204" pitchFamily="18" charset="0"/>
                          </a:rPr>
                          <m:t>2</m:t>
                        </m:r>
                      </m:sup>
                    </m:sSup>
                    <m:r>
                      <a:rPr lang="en-US" sz="2400" b="0" i="1" smtClean="0">
                        <a:latin typeface="Cambria Math" panose="02040503050406030204" pitchFamily="18" charset="0"/>
                        <a:ea typeface="Cambria Math" panose="02040503050406030204" pitchFamily="18" charset="0"/>
                      </a:rPr>
                      <m:t>𝑓</m:t>
                    </m:r>
                    <m:r>
                      <a:rPr lang="en-US" sz="2400"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sSup>
                          <m:sSupPr>
                            <m:ctrlPr>
                              <a:rPr lang="en-US" i="1" smtClean="0">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e>
                          <m:sup>
                            <m:r>
                              <a:rPr lang="en-US" b="0" i="1" smtClean="0">
                                <a:latin typeface="Cambria Math" panose="02040503050406030204" pitchFamily="18" charset="0"/>
                              </a:rPr>
                              <m:t>2</m:t>
                            </m:r>
                          </m:sup>
                        </m:sSup>
                        <m:r>
                          <a:rPr lang="en-US" i="1">
                            <a:latin typeface="Cambria Math" panose="02040503050406030204" pitchFamily="18" charset="0"/>
                            <a:ea typeface="Cambria Math" panose="02040503050406030204" pitchFamily="18" charset="0"/>
                          </a:rPr>
                          <m:t>𝑓</m:t>
                        </m:r>
                      </m:num>
                      <m:den>
                        <m:r>
                          <a:rPr lang="en-US" i="1">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2</m:t>
                            </m:r>
                          </m:sup>
                        </m:sSup>
                      </m:den>
                    </m:f>
                  </m:oMath>
                </a14:m>
                <a:r>
                  <a:rPr lang="en-US" dirty="0" smtClean="0"/>
                  <a:t> + </a:t>
                </a:r>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ea typeface="Cambria Math" panose="02040503050406030204" pitchFamily="18" charset="0"/>
                          </a:rPr>
                          <m:t>𝑓</m:t>
                        </m:r>
                      </m:num>
                      <m:den>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𝑦</m:t>
                            </m:r>
                          </m:e>
                          <m:sup>
                            <m:r>
                              <a:rPr lang="en-US" i="1">
                                <a:latin typeface="Cambria Math" panose="02040503050406030204" pitchFamily="18" charset="0"/>
                                <a:ea typeface="Cambria Math" panose="02040503050406030204" pitchFamily="18" charset="0"/>
                              </a:rPr>
                              <m:t>2</m:t>
                            </m:r>
                          </m:sup>
                        </m:sSup>
                      </m:den>
                    </m:f>
                  </m:oMath>
                </a14:m>
                <a:r>
                  <a:rPr lang="en-US" dirty="0" smtClean="0"/>
                  <a:t> </a:t>
                </a:r>
                <a:endParaRPr lang="en-US" dirty="0"/>
              </a:p>
              <a:p>
                <a:r>
                  <a:rPr lang="en-US" dirty="0"/>
                  <a:t>S</a:t>
                </a:r>
                <a:r>
                  <a:rPr lang="en-US" dirty="0" smtClean="0"/>
                  <a:t>ince, </a:t>
                </a:r>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𝑓</m:t>
                        </m:r>
                      </m:num>
                      <m:den>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r>
                              <a:rPr lang="en-US" i="1">
                                <a:latin typeface="Cambria Math" panose="02040503050406030204" pitchFamily="18" charset="0"/>
                                <a:ea typeface="Cambria Math" panose="02040503050406030204" pitchFamily="18" charset="0"/>
                              </a:rPr>
                              <m:t>2</m:t>
                            </m:r>
                          </m:sup>
                        </m:sSup>
                      </m:den>
                    </m:f>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+1, </m:t>
                        </m:r>
                        <m:r>
                          <a:rPr lang="en-US" i="1">
                            <a:latin typeface="Cambria Math" panose="02040503050406030204" pitchFamily="18" charset="0"/>
                          </a:rPr>
                          <m:t>𝑦</m:t>
                        </m:r>
                      </m:e>
                    </m:d>
                    <m:r>
                      <a:rPr lang="en-US" i="1">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−1,</m:t>
                        </m:r>
                        <m:r>
                          <a:rPr lang="en-US" i="1">
                            <a:latin typeface="Cambria Math" panose="02040503050406030204" pitchFamily="18" charset="0"/>
                          </a:rPr>
                          <m:t>𝑦</m:t>
                        </m:r>
                      </m:e>
                    </m:d>
                    <m:r>
                      <a:rPr lang="en-US" i="1">
                        <a:latin typeface="Cambria Math" panose="02040503050406030204" pitchFamily="18" charset="0"/>
                      </a:rPr>
                      <m:t>−2</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e>
                    </m:d>
                  </m:oMath>
                </a14:m>
                <a:r>
                  <a:rPr lang="en-US" i="1" dirty="0" smtClean="0">
                    <a:latin typeface="Cambria Math" panose="02040503050406030204" pitchFamily="18" charset="0"/>
                  </a:rPr>
                  <a:t>,</a:t>
                </a:r>
              </a:p>
              <a:p>
                <a:pPr lvl="1"/>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𝑓</m:t>
                    </m:r>
                    <m:r>
                      <a:rPr lang="en-US" i="1">
                        <a:latin typeface="Cambria Math" panose="02040503050406030204" pitchFamily="18" charset="0"/>
                        <a:ea typeface="Cambria Math" panose="02040503050406030204" pitchFamily="18" charset="0"/>
                      </a:rPr>
                      <m:t>=</m:t>
                    </m:r>
                    <m:r>
                      <a:rPr lang="en-US" sz="1400" i="1">
                        <a:latin typeface="Cambria Math" panose="02040503050406030204" pitchFamily="18" charset="0"/>
                      </a:rPr>
                      <m:t>𝑓</m:t>
                    </m:r>
                    <m:d>
                      <m:dPr>
                        <m:ctrlPr>
                          <a:rPr lang="en-US" sz="1400" i="1">
                            <a:latin typeface="Cambria Math" panose="02040503050406030204" pitchFamily="18" charset="0"/>
                          </a:rPr>
                        </m:ctrlPr>
                      </m:dPr>
                      <m:e>
                        <m:r>
                          <a:rPr lang="en-US" sz="1400" i="1">
                            <a:latin typeface="Cambria Math" panose="02040503050406030204" pitchFamily="18" charset="0"/>
                          </a:rPr>
                          <m:t>𝑥</m:t>
                        </m:r>
                        <m:r>
                          <a:rPr lang="en-US" sz="1400" i="1">
                            <a:latin typeface="Cambria Math" panose="02040503050406030204" pitchFamily="18" charset="0"/>
                          </a:rPr>
                          <m:t>+1, </m:t>
                        </m:r>
                        <m:r>
                          <a:rPr lang="en-US" sz="1400" i="1">
                            <a:latin typeface="Cambria Math" panose="02040503050406030204" pitchFamily="18" charset="0"/>
                          </a:rPr>
                          <m:t>𝑦</m:t>
                        </m:r>
                      </m:e>
                    </m:d>
                    <m:r>
                      <a:rPr lang="en-US" sz="1400" i="1">
                        <a:latin typeface="Cambria Math" panose="02040503050406030204" pitchFamily="18" charset="0"/>
                      </a:rPr>
                      <m:t>+</m:t>
                    </m:r>
                    <m:r>
                      <a:rPr lang="en-US" sz="1400" i="1">
                        <a:latin typeface="Cambria Math" panose="02040503050406030204" pitchFamily="18" charset="0"/>
                      </a:rPr>
                      <m:t>𝑓</m:t>
                    </m:r>
                    <m:r>
                      <a:rPr lang="en-US" sz="1400" i="1">
                        <a:latin typeface="Cambria Math" panose="02040503050406030204" pitchFamily="18" charset="0"/>
                      </a:rPr>
                      <m:t>(</m:t>
                    </m:r>
                    <m:r>
                      <a:rPr lang="en-US" sz="1400" i="1">
                        <a:latin typeface="Cambria Math" panose="02040503050406030204" pitchFamily="18" charset="0"/>
                      </a:rPr>
                      <m:t>𝑥</m:t>
                    </m:r>
                    <m:r>
                      <a:rPr lang="en-US" sz="1400" i="1">
                        <a:latin typeface="Cambria Math" panose="02040503050406030204" pitchFamily="18" charset="0"/>
                      </a:rPr>
                      <m:t>−1,</m:t>
                    </m:r>
                    <m:r>
                      <a:rPr lang="en-US" sz="1400" i="1">
                        <a:latin typeface="Cambria Math" panose="02040503050406030204" pitchFamily="18" charset="0"/>
                      </a:rPr>
                      <m:t>𝑦</m:t>
                    </m:r>
                    <m:r>
                      <a:rPr lang="en-US" sz="1400" i="1">
                        <a:latin typeface="Cambria Math" panose="02040503050406030204" pitchFamily="18" charset="0"/>
                      </a:rPr>
                      <m:t>)</m:t>
                    </m:r>
                  </m:oMath>
                </a14:m>
                <a:r>
                  <a:rPr lang="en-US" sz="1400" dirty="0" smtClean="0"/>
                  <a:t> </a:t>
                </a:r>
                <a:r>
                  <a:rPr lang="en-US" sz="1400" dirty="0"/>
                  <a:t>+ </a:t>
                </a:r>
                <a14:m>
                  <m:oMath xmlns:m="http://schemas.openxmlformats.org/officeDocument/2006/math">
                    <m:r>
                      <a:rPr lang="en-US" sz="1400" i="1">
                        <a:latin typeface="Cambria Math" panose="02040503050406030204" pitchFamily="18" charset="0"/>
                      </a:rPr>
                      <m:t>𝑓</m:t>
                    </m:r>
                    <m:d>
                      <m:dPr>
                        <m:ctrlPr>
                          <a:rPr lang="en-US" sz="1400" i="1">
                            <a:latin typeface="Cambria Math" panose="02040503050406030204" pitchFamily="18" charset="0"/>
                          </a:rPr>
                        </m:ctrlPr>
                      </m:dPr>
                      <m:e>
                        <m:r>
                          <a:rPr lang="en-US" sz="1400" b="0" i="1" smtClean="0">
                            <a:latin typeface="Cambria Math" panose="02040503050406030204" pitchFamily="18" charset="0"/>
                          </a:rPr>
                          <m:t>𝑥</m:t>
                        </m:r>
                        <m:r>
                          <a:rPr lang="en-US" sz="1400" i="1">
                            <a:latin typeface="Cambria Math" panose="02040503050406030204" pitchFamily="18" charset="0"/>
                          </a:rPr>
                          <m:t>, </m:t>
                        </m:r>
                        <m:r>
                          <a:rPr lang="en-US" sz="1400" i="1">
                            <a:latin typeface="Cambria Math" panose="02040503050406030204" pitchFamily="18" charset="0"/>
                          </a:rPr>
                          <m:t>𝑦</m:t>
                        </m:r>
                        <m:r>
                          <a:rPr lang="en-US" sz="1400" b="0" i="1" smtClean="0">
                            <a:latin typeface="Cambria Math" panose="02040503050406030204" pitchFamily="18" charset="0"/>
                          </a:rPr>
                          <m:t>+1</m:t>
                        </m:r>
                      </m:e>
                    </m:d>
                    <m:r>
                      <a:rPr lang="en-US" sz="1400" i="1">
                        <a:latin typeface="Cambria Math" panose="02040503050406030204" pitchFamily="18" charset="0"/>
                      </a:rPr>
                      <m:t>+</m:t>
                    </m:r>
                    <m:r>
                      <a:rPr lang="en-US" sz="1400" i="1">
                        <a:latin typeface="Cambria Math" panose="02040503050406030204" pitchFamily="18" charset="0"/>
                      </a:rPr>
                      <m:t>𝑓</m:t>
                    </m:r>
                    <m:d>
                      <m:dPr>
                        <m:ctrlPr>
                          <a:rPr lang="en-US" sz="1400" i="1">
                            <a:latin typeface="Cambria Math" panose="02040503050406030204" pitchFamily="18" charset="0"/>
                          </a:rPr>
                        </m:ctrlPr>
                      </m:dPr>
                      <m:e>
                        <m:r>
                          <a:rPr lang="en-US" sz="1400" i="1">
                            <a:latin typeface="Cambria Math" panose="02040503050406030204" pitchFamily="18" charset="0"/>
                          </a:rPr>
                          <m:t>𝑥</m:t>
                        </m:r>
                        <m:r>
                          <a:rPr lang="en-US" sz="1400" i="1">
                            <a:latin typeface="Cambria Math" panose="02040503050406030204" pitchFamily="18" charset="0"/>
                          </a:rPr>
                          <m:t>,</m:t>
                        </m:r>
                        <m:r>
                          <a:rPr lang="en-US" sz="1400" i="1">
                            <a:latin typeface="Cambria Math" panose="02040503050406030204" pitchFamily="18" charset="0"/>
                          </a:rPr>
                          <m:t>𝑦</m:t>
                        </m:r>
                        <m:r>
                          <a:rPr lang="en-US" sz="1400" b="0" i="1" smtClean="0">
                            <a:latin typeface="Cambria Math" panose="02040503050406030204" pitchFamily="18" charset="0"/>
                          </a:rPr>
                          <m:t>−1</m:t>
                        </m:r>
                      </m:e>
                    </m:d>
                    <m:r>
                      <a:rPr lang="en-US" sz="1400" b="0" i="1" smtClean="0">
                        <a:latin typeface="Cambria Math" panose="02040503050406030204" pitchFamily="18" charset="0"/>
                      </a:rPr>
                      <m:t>−4</m:t>
                    </m:r>
                    <m:r>
                      <a:rPr lang="en-US" sz="1400" b="0" i="1" smtClean="0">
                        <a:latin typeface="Cambria Math" panose="02040503050406030204" pitchFamily="18" charset="0"/>
                      </a:rPr>
                      <m:t>𝑓</m:t>
                    </m:r>
                    <m:r>
                      <a:rPr lang="en-US" sz="1400" b="0" i="1" smtClean="0">
                        <a:latin typeface="Cambria Math" panose="02040503050406030204" pitchFamily="18" charset="0"/>
                      </a:rPr>
                      <m:t>(</m:t>
                    </m:r>
                    <m:r>
                      <a:rPr lang="en-US" sz="1400" b="0" i="1" smtClean="0">
                        <a:latin typeface="Cambria Math" panose="02040503050406030204" pitchFamily="18" charset="0"/>
                      </a:rPr>
                      <m:t>𝑥</m:t>
                    </m:r>
                    <m:r>
                      <a:rPr lang="en-US" sz="1400" b="0" i="1" smtClean="0">
                        <a:latin typeface="Cambria Math" panose="02040503050406030204" pitchFamily="18" charset="0"/>
                      </a:rPr>
                      <m:t>,</m:t>
                    </m:r>
                    <m:r>
                      <a:rPr lang="en-US" sz="1400" b="0" i="1" smtClean="0">
                        <a:latin typeface="Cambria Math" panose="02040503050406030204" pitchFamily="18" charset="0"/>
                      </a:rPr>
                      <m:t>𝑦</m:t>
                    </m:r>
                    <m:r>
                      <a:rPr lang="en-US" sz="1400" b="0" i="1" smtClean="0">
                        <a:latin typeface="Cambria Math" panose="02040503050406030204" pitchFamily="18" charset="0"/>
                      </a:rPr>
                      <m:t>)</m:t>
                    </m:r>
                  </m:oMath>
                </a14:m>
                <a:endParaRPr lang="en-US" sz="1400" dirty="0" smtClean="0"/>
              </a:p>
              <a:p>
                <a:r>
                  <a:rPr lang="en-US" dirty="0" smtClean="0"/>
                  <a:t>Mask highlights gray-level discontinuities and deemphasizes regions with slowly varying gray levels</a:t>
                </a:r>
              </a:p>
              <a:p>
                <a:pPr lvl="1"/>
                <a:r>
                  <a:rPr lang="en-US" dirty="0" smtClean="0"/>
                  <a:t>Due to this effect, it can be used for edge detection and enhancement </a:t>
                </a:r>
                <a:endParaRPr lang="en-US" dirty="0"/>
              </a:p>
            </p:txBody>
          </p:sp>
        </mc:Choice>
        <mc:Fallback xmlns="">
          <p:sp>
            <p:nvSpPr>
              <p:cNvPr id="16" name="Content Placeholder 15"/>
              <p:cNvSpPr>
                <a:spLocks noGrp="1" noRot="1" noChangeAspect="1" noMove="1" noResize="1" noEditPoints="1" noAdjustHandles="1" noChangeArrowheads="1" noChangeShapeType="1" noTextEdit="1"/>
              </p:cNvSpPr>
              <p:nvPr>
                <p:ph idx="1"/>
              </p:nvPr>
            </p:nvSpPr>
            <p:spPr>
              <a:xfrm>
                <a:off x="1295401" y="1854202"/>
                <a:ext cx="7339642" cy="3979333"/>
              </a:xfrm>
              <a:blipFill rotWithShape="0">
                <a:blip r:embed="rId2"/>
                <a:stretch>
                  <a:fillRect l="-748"/>
                </a:stretch>
              </a:blipFill>
            </p:spPr>
            <p:txBody>
              <a:bodyPr/>
              <a:lstStyle/>
              <a:p>
                <a:r>
                  <a:rPr lang="en-US">
                    <a:noFill/>
                  </a:rPr>
                  <a:t> </a:t>
                </a:r>
              </a:p>
            </p:txBody>
          </p:sp>
        </mc:Fallback>
      </mc:AlternateContent>
      <p:grpSp>
        <p:nvGrpSpPr>
          <p:cNvPr id="4" name="Group 3"/>
          <p:cNvGrpSpPr/>
          <p:nvPr/>
        </p:nvGrpSpPr>
        <p:grpSpPr>
          <a:xfrm>
            <a:off x="8596357" y="640073"/>
            <a:ext cx="2825061" cy="1664901"/>
            <a:chOff x="5727940" y="51756"/>
            <a:chExt cx="3561182" cy="2001330"/>
          </a:xfrm>
        </p:grpSpPr>
        <p:pic>
          <p:nvPicPr>
            <p:cNvPr id="5" name="Picture 4"/>
            <p:cNvPicPr>
              <a:picLocks noChangeAspect="1"/>
            </p:cNvPicPr>
            <p:nvPr/>
          </p:nvPicPr>
          <p:blipFill rotWithShape="1">
            <a:blip r:embed="rId3"/>
            <a:srcRect l="1814" t="39065" r="33724" b="1"/>
            <a:stretch/>
          </p:blipFill>
          <p:spPr>
            <a:xfrm>
              <a:off x="5727940" y="741872"/>
              <a:ext cx="2570671" cy="1311214"/>
            </a:xfrm>
            <a:prstGeom prst="rect">
              <a:avLst/>
            </a:prstGeom>
          </p:spPr>
        </p:pic>
        <p:pic>
          <p:nvPicPr>
            <p:cNvPr id="3" name="Picture 2"/>
            <p:cNvPicPr>
              <a:picLocks noChangeAspect="1"/>
            </p:cNvPicPr>
            <p:nvPr/>
          </p:nvPicPr>
          <p:blipFill>
            <a:blip r:embed="rId4"/>
            <a:stretch>
              <a:fillRect/>
            </a:stretch>
          </p:blipFill>
          <p:spPr>
            <a:xfrm>
              <a:off x="7888947" y="51756"/>
              <a:ext cx="1400175" cy="1076325"/>
            </a:xfrm>
            <a:prstGeom prst="rect">
              <a:avLst/>
            </a:prstGeom>
          </p:spPr>
        </p:pic>
      </p:grpSp>
      <p:pic>
        <p:nvPicPr>
          <p:cNvPr id="6" name="Picture 5"/>
          <p:cNvPicPr>
            <a:picLocks noChangeAspect="1"/>
          </p:cNvPicPr>
          <p:nvPr/>
        </p:nvPicPr>
        <p:blipFill rotWithShape="1">
          <a:blip r:embed="rId5"/>
          <a:srcRect l="56872" t="8728" r="4977" b="8738"/>
          <a:stretch/>
        </p:blipFill>
        <p:spPr>
          <a:xfrm>
            <a:off x="8777377" y="3398808"/>
            <a:ext cx="2989054" cy="2271023"/>
          </a:xfrm>
          <a:prstGeom prst="rect">
            <a:avLst/>
          </a:prstGeom>
        </p:spPr>
      </p:pic>
      <p:pic>
        <p:nvPicPr>
          <p:cNvPr id="9" name="Picture 8"/>
          <p:cNvPicPr>
            <a:picLocks noChangeAspect="1"/>
          </p:cNvPicPr>
          <p:nvPr/>
        </p:nvPicPr>
        <p:blipFill rotWithShape="1">
          <a:blip r:embed="rId5"/>
          <a:srcRect l="1996" t="7669" r="55242"/>
          <a:stretch/>
        </p:blipFill>
        <p:spPr>
          <a:xfrm>
            <a:off x="5778754" y="1070341"/>
            <a:ext cx="1633987" cy="1239130"/>
          </a:xfrm>
          <a:prstGeom prst="rect">
            <a:avLst/>
          </a:prstGeom>
        </p:spPr>
      </p:pic>
      <p:sp>
        <p:nvSpPr>
          <p:cNvPr id="7" name="Right Arrow 6"/>
          <p:cNvSpPr/>
          <p:nvPr/>
        </p:nvSpPr>
        <p:spPr>
          <a:xfrm>
            <a:off x="7603420" y="1578421"/>
            <a:ext cx="802257" cy="3623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5400000">
            <a:off x="9909540" y="2670736"/>
            <a:ext cx="802257" cy="3623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7763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create a scale space?</a:t>
            </a:r>
            <a:endParaRPr lang="en-US" dirty="0"/>
          </a:p>
        </p:txBody>
      </p:sp>
      <mc:AlternateContent xmlns:mc="http://schemas.openxmlformats.org/markup-compatibility/2006" xmlns:a14="http://schemas.microsoft.com/office/drawing/2010/main">
        <mc:Choice Requires="a14">
          <p:sp>
            <p:nvSpPr>
              <p:cNvPr id="16" name="Content Placeholder 15"/>
              <p:cNvSpPr>
                <a:spLocks noGrp="1"/>
              </p:cNvSpPr>
              <p:nvPr>
                <p:ph idx="1"/>
              </p:nvPr>
            </p:nvSpPr>
            <p:spPr/>
            <p:txBody>
              <a:bodyPr>
                <a:normAutofit/>
              </a:bodyPr>
              <a:lstStyle/>
              <a:p>
                <a:pPr>
                  <a:buClr>
                    <a:srgbClr val="D15A3E"/>
                  </a:buClr>
                </a:pPr>
                <a:r>
                  <a:rPr lang="en-US" dirty="0" smtClean="0">
                    <a:solidFill>
                      <a:srgbClr val="2D2E2D"/>
                    </a:solidFill>
                  </a:rPr>
                  <a:t>Generate one scaled image from an input image </a:t>
                </a:r>
                <a14:m>
                  <m:oMath xmlns:m="http://schemas.openxmlformats.org/officeDocument/2006/math">
                    <m:r>
                      <a:rPr lang="en-US" i="1">
                        <a:latin typeface="Cambria Math" panose="02040503050406030204" pitchFamily="18" charset="0"/>
                      </a:rPr>
                      <m:t>𝐼</m:t>
                    </m:r>
                  </m:oMath>
                </a14:m>
                <a:r>
                  <a:rPr lang="en-US" dirty="0" smtClean="0">
                    <a:solidFill>
                      <a:srgbClr val="2D2E2D"/>
                    </a:solidFill>
                  </a:rPr>
                  <a:t> </a:t>
                </a:r>
                <a:r>
                  <a:rPr lang="en-US" dirty="0">
                    <a:solidFill>
                      <a:srgbClr val="2D2E2D"/>
                    </a:solidFill>
                  </a:rPr>
                  <a:t>of size </a:t>
                </a:r>
                <a14:m>
                  <m:oMath xmlns:m="http://schemas.openxmlformats.org/officeDocument/2006/math">
                    <m:r>
                      <m:rPr>
                        <m:sty m:val="p"/>
                      </m:rPr>
                      <a:rPr lang="en-US">
                        <a:solidFill>
                          <a:srgbClr val="2D2E2D"/>
                        </a:solidFill>
                        <a:latin typeface="Cambria Math" panose="02040503050406030204" pitchFamily="18" charset="0"/>
                      </a:rPr>
                      <m:t>M</m:t>
                    </m:r>
                    <m:r>
                      <a:rPr lang="en-US">
                        <a:solidFill>
                          <a:srgbClr val="2D2E2D"/>
                        </a:solidFill>
                        <a:latin typeface="Cambria Math" panose="02040503050406030204" pitchFamily="18" charset="0"/>
                      </a:rPr>
                      <m:t> </m:t>
                    </m:r>
                    <m:r>
                      <m:rPr>
                        <m:sty m:val="p"/>
                      </m:rPr>
                      <a:rPr lang="en-US">
                        <a:solidFill>
                          <a:srgbClr val="2D2E2D"/>
                        </a:solidFill>
                        <a:latin typeface="Cambria Math" panose="02040503050406030204" pitchFamily="18" charset="0"/>
                      </a:rPr>
                      <m:t>x</m:t>
                    </m:r>
                    <m:r>
                      <a:rPr lang="en-US">
                        <a:solidFill>
                          <a:srgbClr val="2D2E2D"/>
                        </a:solidFill>
                        <a:latin typeface="Cambria Math" panose="02040503050406030204" pitchFamily="18" charset="0"/>
                      </a:rPr>
                      <m:t> </m:t>
                    </m:r>
                    <m:r>
                      <m:rPr>
                        <m:sty m:val="p"/>
                      </m:rPr>
                      <a:rPr lang="en-US">
                        <a:solidFill>
                          <a:srgbClr val="2D2E2D"/>
                        </a:solidFill>
                        <a:latin typeface="Cambria Math" panose="02040503050406030204" pitchFamily="18" charset="0"/>
                      </a:rPr>
                      <m:t>N</m:t>
                    </m:r>
                  </m:oMath>
                </a14:m>
                <a:r>
                  <a:rPr lang="en-US" dirty="0">
                    <a:solidFill>
                      <a:srgbClr val="2D2E2D"/>
                    </a:solidFill>
                  </a:rPr>
                  <a:t> and filter mask, </a:t>
                </a:r>
                <a14:m>
                  <m:oMath xmlns:m="http://schemas.openxmlformats.org/officeDocument/2006/math">
                    <m:r>
                      <a:rPr lang="en-US" i="1">
                        <a:solidFill>
                          <a:srgbClr val="2D2E2D"/>
                        </a:solidFill>
                        <a:latin typeface="Cambria Math" panose="02040503050406030204" pitchFamily="18" charset="0"/>
                      </a:rPr>
                      <m:t>𝑤</m:t>
                    </m:r>
                    <m:d>
                      <m:dPr>
                        <m:ctrlPr>
                          <a:rPr lang="en-US" i="1">
                            <a:solidFill>
                              <a:srgbClr val="2D2E2D"/>
                            </a:solidFill>
                            <a:latin typeface="Cambria Math" panose="02040503050406030204" pitchFamily="18" charset="0"/>
                          </a:rPr>
                        </m:ctrlPr>
                      </m:dPr>
                      <m:e>
                        <m:r>
                          <a:rPr lang="en-US" i="1">
                            <a:solidFill>
                              <a:srgbClr val="2D2E2D"/>
                            </a:solidFill>
                            <a:latin typeface="Cambria Math" panose="02040503050406030204" pitchFamily="18" charset="0"/>
                          </a:rPr>
                          <m:t>𝑥</m:t>
                        </m:r>
                        <m:r>
                          <a:rPr lang="en-US" i="1">
                            <a:solidFill>
                              <a:srgbClr val="2D2E2D"/>
                            </a:solidFill>
                            <a:latin typeface="Cambria Math" panose="02040503050406030204" pitchFamily="18" charset="0"/>
                          </a:rPr>
                          <m:t>,</m:t>
                        </m:r>
                        <m:r>
                          <a:rPr lang="en-US" i="1">
                            <a:solidFill>
                              <a:srgbClr val="2D2E2D"/>
                            </a:solidFill>
                            <a:latin typeface="Cambria Math" panose="02040503050406030204" pitchFamily="18" charset="0"/>
                          </a:rPr>
                          <m:t>𝑦</m:t>
                        </m:r>
                      </m:e>
                    </m:d>
                  </m:oMath>
                </a14:m>
                <a:r>
                  <a:rPr lang="en-US" dirty="0">
                    <a:solidFill>
                      <a:srgbClr val="2D2E2D"/>
                    </a:solidFill>
                  </a:rPr>
                  <a:t>, of size </a:t>
                </a:r>
                <a14:m>
                  <m:oMath xmlns:m="http://schemas.openxmlformats.org/officeDocument/2006/math">
                    <m:r>
                      <a:rPr lang="en-US" i="1">
                        <a:solidFill>
                          <a:srgbClr val="2D2E2D"/>
                        </a:solidFill>
                        <a:latin typeface="Cambria Math" panose="02040503050406030204" pitchFamily="18" charset="0"/>
                      </a:rPr>
                      <m:t>𝑚</m:t>
                    </m:r>
                    <m:r>
                      <a:rPr lang="en-US" i="1">
                        <a:solidFill>
                          <a:srgbClr val="2D2E2D"/>
                        </a:solidFill>
                        <a:latin typeface="Cambria Math" panose="02040503050406030204" pitchFamily="18" charset="0"/>
                      </a:rPr>
                      <m:t> </m:t>
                    </m:r>
                    <m:r>
                      <a:rPr lang="en-US" i="1">
                        <a:solidFill>
                          <a:srgbClr val="2D2E2D"/>
                        </a:solidFill>
                        <a:latin typeface="Cambria Math" panose="02040503050406030204" pitchFamily="18" charset="0"/>
                      </a:rPr>
                      <m:t>𝑥</m:t>
                    </m:r>
                    <m:r>
                      <a:rPr lang="en-US" i="1">
                        <a:solidFill>
                          <a:srgbClr val="2D2E2D"/>
                        </a:solidFill>
                        <a:latin typeface="Cambria Math" panose="02040503050406030204" pitchFamily="18" charset="0"/>
                      </a:rPr>
                      <m:t> </m:t>
                    </m:r>
                    <m:r>
                      <a:rPr lang="en-US" i="1">
                        <a:solidFill>
                          <a:srgbClr val="2D2E2D"/>
                        </a:solidFill>
                        <a:latin typeface="Cambria Math" panose="02040503050406030204" pitchFamily="18" charset="0"/>
                      </a:rPr>
                      <m:t>𝑛</m:t>
                    </m:r>
                    <m:r>
                      <a:rPr lang="en-US" i="1">
                        <a:solidFill>
                          <a:srgbClr val="2D2E2D"/>
                        </a:solidFill>
                        <a:latin typeface="Cambria Math" panose="02040503050406030204" pitchFamily="18" charset="0"/>
                      </a:rPr>
                      <m:t> </m:t>
                    </m:r>
                  </m:oMath>
                </a14:m>
                <a:endParaRPr lang="en-US" dirty="0">
                  <a:solidFill>
                    <a:srgbClr val="2D2E2D"/>
                  </a:solidFill>
                </a:endParaRPr>
              </a:p>
              <a:p>
                <a:pPr lvl="1">
                  <a:buClr>
                    <a:srgbClr val="D15A3E"/>
                  </a:buClr>
                </a:pPr>
                <a14:m>
                  <m:oMath xmlns:m="http://schemas.openxmlformats.org/officeDocument/2006/math">
                    <m:r>
                      <m:rPr>
                        <m:sty m:val="p"/>
                      </m:rPr>
                      <a:rPr lang="en-US">
                        <a:solidFill>
                          <a:srgbClr val="2D2E2D"/>
                        </a:solidFill>
                        <a:latin typeface="Cambria Math" panose="02040503050406030204" pitchFamily="18" charset="0"/>
                      </a:rPr>
                      <m:t>L</m:t>
                    </m:r>
                    <m:d>
                      <m:dPr>
                        <m:ctrlPr>
                          <a:rPr lang="en-US" i="1">
                            <a:solidFill>
                              <a:srgbClr val="2D2E2D"/>
                            </a:solidFill>
                            <a:latin typeface="Cambria Math" panose="02040503050406030204" pitchFamily="18" charset="0"/>
                          </a:rPr>
                        </m:ctrlPr>
                      </m:dPr>
                      <m:e>
                        <m:r>
                          <a:rPr lang="en-US" i="1">
                            <a:solidFill>
                              <a:srgbClr val="2D2E2D"/>
                            </a:solidFill>
                            <a:latin typeface="Cambria Math" panose="02040503050406030204" pitchFamily="18" charset="0"/>
                          </a:rPr>
                          <m:t>𝑥</m:t>
                        </m:r>
                        <m:r>
                          <a:rPr lang="en-US" i="1">
                            <a:solidFill>
                              <a:srgbClr val="2D2E2D"/>
                            </a:solidFill>
                            <a:latin typeface="Cambria Math" panose="02040503050406030204" pitchFamily="18" charset="0"/>
                          </a:rPr>
                          <m:t>,</m:t>
                        </m:r>
                        <m:r>
                          <a:rPr lang="en-US" i="1">
                            <a:solidFill>
                              <a:srgbClr val="2D2E2D"/>
                            </a:solidFill>
                            <a:latin typeface="Cambria Math" panose="02040503050406030204" pitchFamily="18" charset="0"/>
                          </a:rPr>
                          <m:t>𝑦</m:t>
                        </m:r>
                        <m:r>
                          <a:rPr lang="en-US" i="1">
                            <a:solidFill>
                              <a:srgbClr val="2D2E2D"/>
                            </a:solidFill>
                            <a:latin typeface="Cambria Math" panose="02040503050406030204" pitchFamily="18" charset="0"/>
                          </a:rPr>
                          <m:t>,</m:t>
                        </m:r>
                        <m:r>
                          <a:rPr lang="en-US" i="1">
                            <a:solidFill>
                              <a:srgbClr val="2D2E2D"/>
                            </a:solidFill>
                            <a:latin typeface="Cambria Math" panose="02040503050406030204" pitchFamily="18" charset="0"/>
                            <a:ea typeface="Cambria Math" panose="02040503050406030204" pitchFamily="18" charset="0"/>
                          </a:rPr>
                          <m:t>𝜎</m:t>
                        </m:r>
                        <m:r>
                          <a:rPr lang="en-US" i="1">
                            <a:solidFill>
                              <a:srgbClr val="2D2E2D"/>
                            </a:solidFill>
                            <a:latin typeface="Cambria Math" panose="02040503050406030204" pitchFamily="18" charset="0"/>
                            <a:ea typeface="Cambria Math" panose="02040503050406030204" pitchFamily="18" charset="0"/>
                          </a:rPr>
                          <m:t>, </m:t>
                        </m:r>
                        <m:r>
                          <a:rPr lang="en-US" i="1">
                            <a:solidFill>
                              <a:srgbClr val="2D2E2D"/>
                            </a:solidFill>
                            <a:latin typeface="Cambria Math" panose="02040503050406030204" pitchFamily="18" charset="0"/>
                            <a:ea typeface="Cambria Math" panose="02040503050406030204" pitchFamily="18" charset="0"/>
                          </a:rPr>
                          <m:t>𝑙</m:t>
                        </m:r>
                      </m:e>
                    </m:d>
                    <m:r>
                      <a:rPr lang="en-US">
                        <a:solidFill>
                          <a:srgbClr val="2D2E2D"/>
                        </a:solidFill>
                        <a:latin typeface="Cambria Math" panose="02040503050406030204" pitchFamily="18" charset="0"/>
                        <a:ea typeface="Cambria Math" panose="02040503050406030204" pitchFamily="18" charset="0"/>
                      </a:rPr>
                      <m:t>=</m:t>
                    </m:r>
                    <m:r>
                      <a:rPr lang="en-US" i="1">
                        <a:solidFill>
                          <a:srgbClr val="2D2E2D"/>
                        </a:solidFill>
                        <a:latin typeface="Cambria Math" panose="02040503050406030204" pitchFamily="18" charset="0"/>
                        <a:ea typeface="Cambria Math" panose="02040503050406030204" pitchFamily="18" charset="0"/>
                      </a:rPr>
                      <m:t>𝑤</m:t>
                    </m:r>
                    <m:d>
                      <m:dPr>
                        <m:ctrlPr>
                          <a:rPr lang="en-US" i="1">
                            <a:solidFill>
                              <a:srgbClr val="2D2E2D"/>
                            </a:solidFill>
                            <a:latin typeface="Cambria Math" panose="02040503050406030204" pitchFamily="18" charset="0"/>
                            <a:ea typeface="Cambria Math" panose="02040503050406030204" pitchFamily="18" charset="0"/>
                          </a:rPr>
                        </m:ctrlPr>
                      </m:dPr>
                      <m:e>
                        <m:r>
                          <a:rPr lang="en-US" i="1">
                            <a:solidFill>
                              <a:srgbClr val="2D2E2D"/>
                            </a:solidFill>
                            <a:latin typeface="Cambria Math" panose="02040503050406030204" pitchFamily="18" charset="0"/>
                            <a:ea typeface="Cambria Math" panose="02040503050406030204" pitchFamily="18" charset="0"/>
                          </a:rPr>
                          <m:t>𝑥</m:t>
                        </m:r>
                        <m:r>
                          <a:rPr lang="en-US" i="1">
                            <a:solidFill>
                              <a:srgbClr val="2D2E2D"/>
                            </a:solidFill>
                            <a:latin typeface="Cambria Math" panose="02040503050406030204" pitchFamily="18" charset="0"/>
                            <a:ea typeface="Cambria Math" panose="02040503050406030204" pitchFamily="18" charset="0"/>
                          </a:rPr>
                          <m:t>,</m:t>
                        </m:r>
                        <m:r>
                          <a:rPr lang="en-US" i="1">
                            <a:solidFill>
                              <a:srgbClr val="2D2E2D"/>
                            </a:solidFill>
                            <a:latin typeface="Cambria Math" panose="02040503050406030204" pitchFamily="18" charset="0"/>
                            <a:ea typeface="Cambria Math" panose="02040503050406030204" pitchFamily="18" charset="0"/>
                          </a:rPr>
                          <m:t>𝑦</m:t>
                        </m:r>
                      </m:e>
                    </m:d>
                    <m:r>
                      <a:rPr lang="en-US" i="1">
                        <a:solidFill>
                          <a:srgbClr val="2D2E2D"/>
                        </a:solidFill>
                        <a:latin typeface="Cambria Math" panose="02040503050406030204" pitchFamily="18" charset="0"/>
                        <a:ea typeface="Cambria Math" panose="02040503050406030204" pitchFamily="18" charset="0"/>
                      </a:rPr>
                      <m:t>∗</m:t>
                    </m:r>
                    <m:r>
                      <a:rPr lang="en-US" i="1">
                        <a:latin typeface="Cambria Math" panose="02040503050406030204" pitchFamily="18" charset="0"/>
                      </a:rPr>
                      <m:t>𝐼</m:t>
                    </m:r>
                    <m:r>
                      <a:rPr lang="en-US" i="1">
                        <a:solidFill>
                          <a:srgbClr val="2D2E2D"/>
                        </a:solidFill>
                        <a:latin typeface="Cambria Math" panose="02040503050406030204" pitchFamily="18" charset="0"/>
                      </a:rPr>
                      <m:t>𝑢</m:t>
                    </m:r>
                    <m:r>
                      <a:rPr lang="en-US" i="1">
                        <a:solidFill>
                          <a:srgbClr val="2D2E2D"/>
                        </a:solidFill>
                        <a:latin typeface="Cambria Math" panose="02040503050406030204" pitchFamily="18" charset="0"/>
                      </a:rPr>
                      <m:t>(</m:t>
                    </m:r>
                    <m:r>
                      <a:rPr lang="en-US" i="1">
                        <a:solidFill>
                          <a:srgbClr val="2D2E2D"/>
                        </a:solidFill>
                        <a:latin typeface="Cambria Math" panose="02040503050406030204" pitchFamily="18" charset="0"/>
                      </a:rPr>
                      <m:t>𝑙</m:t>
                    </m:r>
                    <m:r>
                      <a:rPr lang="en-US" i="1">
                        <a:solidFill>
                          <a:srgbClr val="2D2E2D"/>
                        </a:solidFill>
                        <a:latin typeface="Cambria Math" panose="02040503050406030204" pitchFamily="18" charset="0"/>
                      </a:rPr>
                      <m:t>)</m:t>
                    </m:r>
                  </m:oMath>
                </a14:m>
                <a:r>
                  <a:rPr lang="en-US" dirty="0">
                    <a:solidFill>
                      <a:srgbClr val="2D2E2D"/>
                    </a:solidFill>
                  </a:rPr>
                  <a:t>, where </a:t>
                </a:r>
                <a14:m>
                  <m:oMath xmlns:m="http://schemas.openxmlformats.org/officeDocument/2006/math">
                    <m:r>
                      <a:rPr lang="en-US" i="1">
                        <a:solidFill>
                          <a:srgbClr val="2D2E2D"/>
                        </a:solidFill>
                        <a:latin typeface="Cambria Math" panose="02040503050406030204" pitchFamily="18" charset="0"/>
                      </a:rPr>
                      <m:t>𝑢</m:t>
                    </m:r>
                    <m:d>
                      <m:dPr>
                        <m:ctrlPr>
                          <a:rPr lang="en-US" i="1">
                            <a:solidFill>
                              <a:srgbClr val="2D2E2D"/>
                            </a:solidFill>
                            <a:latin typeface="Cambria Math" panose="02040503050406030204" pitchFamily="18" charset="0"/>
                          </a:rPr>
                        </m:ctrlPr>
                      </m:dPr>
                      <m:e>
                        <m:r>
                          <a:rPr lang="en-US" i="1">
                            <a:solidFill>
                              <a:srgbClr val="2D2E2D"/>
                            </a:solidFill>
                            <a:latin typeface="Cambria Math" panose="02040503050406030204" pitchFamily="18" charset="0"/>
                          </a:rPr>
                          <m:t>𝑙</m:t>
                        </m:r>
                      </m:e>
                    </m:d>
                  </m:oMath>
                </a14:m>
                <a:r>
                  <a:rPr lang="en-US" dirty="0">
                    <a:solidFill>
                      <a:srgbClr val="2D2E2D"/>
                    </a:solidFill>
                  </a:rPr>
                  <a:t> denotes the sampling </a:t>
                </a:r>
                <a:r>
                  <a:rPr lang="en-US" dirty="0" smtClean="0">
                    <a:solidFill>
                      <a:srgbClr val="2D2E2D"/>
                    </a:solidFill>
                  </a:rPr>
                  <a:t>operator, </a:t>
                </a:r>
                <a14:m>
                  <m:oMath xmlns:m="http://schemas.openxmlformats.org/officeDocument/2006/math">
                    <m:r>
                      <a:rPr lang="en-US" i="1">
                        <a:solidFill>
                          <a:srgbClr val="2D2E2D"/>
                        </a:solidFill>
                        <a:latin typeface="Cambria Math" panose="02040503050406030204" pitchFamily="18" charset="0"/>
                      </a:rPr>
                      <m:t>𝑙</m:t>
                    </m:r>
                  </m:oMath>
                </a14:m>
                <a:r>
                  <a:rPr lang="en-US" dirty="0" smtClean="0">
                    <a:solidFill>
                      <a:srgbClr val="2D2E2D"/>
                    </a:solidFill>
                  </a:rPr>
                  <a:t> denotes resolution change, and </a:t>
                </a:r>
                <a14:m>
                  <m:oMath xmlns:m="http://schemas.openxmlformats.org/officeDocument/2006/math">
                    <m:r>
                      <a:rPr lang="en-US" i="1">
                        <a:solidFill>
                          <a:srgbClr val="2D2E2D"/>
                        </a:solidFill>
                        <a:latin typeface="Cambria Math" panose="02040503050406030204" pitchFamily="18" charset="0"/>
                        <a:ea typeface="Cambria Math" panose="02040503050406030204" pitchFamily="18" charset="0"/>
                      </a:rPr>
                      <m:t>𝜎</m:t>
                    </m:r>
                  </m:oMath>
                </a14:m>
                <a:r>
                  <a:rPr lang="en-US" dirty="0" smtClean="0">
                    <a:solidFill>
                      <a:srgbClr val="2D2E2D"/>
                    </a:solidFill>
                  </a:rPr>
                  <a:t> is scale</a:t>
                </a:r>
                <a:endParaRPr lang="en-US" dirty="0">
                  <a:solidFill>
                    <a:srgbClr val="2D2E2D"/>
                  </a:solidFill>
                </a:endParaRPr>
              </a:p>
              <a:p>
                <a:r>
                  <a:rPr lang="en-US" dirty="0" smtClean="0"/>
                  <a:t>Repeat the process with different </a:t>
                </a:r>
                <a14:m>
                  <m:oMath xmlns:m="http://schemas.openxmlformats.org/officeDocument/2006/math">
                    <m:r>
                      <a:rPr lang="en-US" i="1">
                        <a:solidFill>
                          <a:srgbClr val="2D2E2D"/>
                        </a:solidFill>
                        <a:latin typeface="Cambria Math" panose="02040503050406030204" pitchFamily="18" charset="0"/>
                        <a:ea typeface="Cambria Math" panose="02040503050406030204" pitchFamily="18" charset="0"/>
                      </a:rPr>
                      <m:t>𝜎</m:t>
                    </m:r>
                  </m:oMath>
                </a14:m>
                <a:r>
                  <a:rPr lang="en-US" dirty="0" smtClean="0"/>
                  <a:t> and </a:t>
                </a:r>
                <a14:m>
                  <m:oMath xmlns:m="http://schemas.openxmlformats.org/officeDocument/2006/math">
                    <m:r>
                      <a:rPr lang="en-US" i="1">
                        <a:solidFill>
                          <a:srgbClr val="2D2E2D"/>
                        </a:solidFill>
                        <a:latin typeface="Cambria Math" panose="02040503050406030204" pitchFamily="18" charset="0"/>
                        <a:ea typeface="Cambria Math" panose="02040503050406030204" pitchFamily="18" charset="0"/>
                      </a:rPr>
                      <m:t>𝑙</m:t>
                    </m:r>
                    <m:r>
                      <a:rPr lang="en-US" i="1">
                        <a:solidFill>
                          <a:srgbClr val="2D2E2D"/>
                        </a:solidFill>
                        <a:latin typeface="Cambria Math" panose="02040503050406030204" pitchFamily="18" charset="0"/>
                        <a:ea typeface="Cambria Math" panose="02040503050406030204" pitchFamily="18" charset="0"/>
                      </a:rPr>
                      <m:t> </m:t>
                    </m:r>
                  </m:oMath>
                </a14:m>
                <a:r>
                  <a:rPr lang="en-US" dirty="0" smtClean="0"/>
                  <a:t>to generate a scale space</a:t>
                </a:r>
              </a:p>
              <a:p>
                <a:r>
                  <a:rPr lang="en-US" dirty="0"/>
                  <a:t>Gaussian scale space is </a:t>
                </a:r>
                <a:r>
                  <a:rPr lang="en-US" dirty="0" smtClean="0"/>
                  <a:t>most </a:t>
                </a:r>
                <a:r>
                  <a:rPr lang="en-US" dirty="0"/>
                  <a:t>common because of its properties</a:t>
                </a:r>
              </a:p>
              <a:p>
                <a:endParaRPr lang="en-US" dirty="0" smtClean="0"/>
              </a:p>
            </p:txBody>
          </p:sp>
        </mc:Choice>
        <mc:Fallback xmlns="">
          <p:sp>
            <p:nvSpPr>
              <p:cNvPr id="16" name="Content Placeholder 15"/>
              <p:cNvSpPr>
                <a:spLocks noGrp="1" noRot="1" noChangeAspect="1" noMove="1" noResize="1" noEditPoints="1" noAdjustHandles="1" noChangeArrowheads="1" noChangeShapeType="1" noTextEdit="1"/>
              </p:cNvSpPr>
              <p:nvPr>
                <p:ph idx="1"/>
              </p:nvPr>
            </p:nvSpPr>
            <p:spPr>
              <a:blipFill rotWithShape="0">
                <a:blip r:embed="rId2"/>
                <a:stretch>
                  <a:fillRect l="-571" t="-1440"/>
                </a:stretch>
              </a:blipFill>
            </p:spPr>
            <p:txBody>
              <a:bodyPr/>
              <a:lstStyle/>
              <a:p>
                <a:r>
                  <a:rPr lang="en-US">
                    <a:noFill/>
                  </a:rPr>
                  <a:t> </a:t>
                </a:r>
              </a:p>
            </p:txBody>
          </p:sp>
        </mc:Fallback>
      </mc:AlternateContent>
      <p:pic>
        <p:nvPicPr>
          <p:cNvPr id="4" name="Picture 3"/>
          <p:cNvPicPr>
            <a:picLocks noChangeAspect="1"/>
          </p:cNvPicPr>
          <p:nvPr/>
        </p:nvPicPr>
        <p:blipFill rotWithShape="1">
          <a:blip r:embed="rId3"/>
          <a:srcRect l="1216" t="2719" r="962"/>
          <a:stretch/>
        </p:blipFill>
        <p:spPr>
          <a:xfrm>
            <a:off x="7531742" y="4228465"/>
            <a:ext cx="3364858" cy="1805580"/>
          </a:xfrm>
          <a:prstGeom prst="rect">
            <a:avLst/>
          </a:prstGeom>
        </p:spPr>
      </p:pic>
    </p:spTree>
    <p:extLst>
      <p:ext uri="{BB962C8B-B14F-4D97-AF65-F5344CB8AC3E}">
        <p14:creationId xmlns:p14="http://schemas.microsoft.com/office/powerpoint/2010/main" val="1575123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Scale Space: </a:t>
            </a:r>
            <a:r>
              <a:rPr lang="en-US" dirty="0" smtClean="0"/>
              <a:t>Example Revisited</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646238"/>
            <a:ext cx="5551714" cy="416378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943" y="1809524"/>
            <a:ext cx="5334000" cy="4000500"/>
          </a:xfrm>
          <a:prstGeom prst="rect">
            <a:avLst/>
          </a:prstGeom>
        </p:spPr>
      </p:pic>
    </p:spTree>
    <p:extLst>
      <p:ext uri="{BB962C8B-B14F-4D97-AF65-F5344CB8AC3E}">
        <p14:creationId xmlns:p14="http://schemas.microsoft.com/office/powerpoint/2010/main" val="40174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Scale Space: </a:t>
            </a:r>
            <a:r>
              <a:rPr lang="en-US" dirty="0" smtClean="0"/>
              <a:t>Example Revisited</a:t>
            </a:r>
            <a:endParaRPr lang="en-US" dirty="0"/>
          </a:p>
        </p:txBody>
      </p:sp>
      <mc:AlternateContent xmlns:mc="http://schemas.openxmlformats.org/markup-compatibility/2006" xmlns:a14="http://schemas.microsoft.com/office/drawing/2010/main">
        <mc:Choice Requires="a14">
          <p:sp>
            <p:nvSpPr>
              <p:cNvPr id="8" name="Content Placeholder 15"/>
              <p:cNvSpPr>
                <a:spLocks noGrp="1"/>
              </p:cNvSpPr>
              <p:nvPr>
                <p:ph idx="1"/>
              </p:nvPr>
            </p:nvSpPr>
            <p:spPr>
              <a:xfrm>
                <a:off x="1295400" y="1981201"/>
                <a:ext cx="9601200" cy="3809999"/>
              </a:xfrm>
            </p:spPr>
            <p:txBody>
              <a:bodyPr>
                <a:normAutofit lnSpcReduction="10000"/>
              </a:bodyPr>
              <a:lstStyle/>
              <a:p>
                <a:r>
                  <a:rPr lang="en-US" dirty="0" smtClean="0"/>
                  <a:t>Construction of this scale space:</a:t>
                </a:r>
              </a:p>
              <a:p>
                <a:pPr lvl="1"/>
                <a:r>
                  <a:rPr lang="en-US" dirty="0" smtClean="0"/>
                  <a:t>Step 1</a:t>
                </a:r>
              </a:p>
              <a:p>
                <a:pPr lvl="2"/>
                <a:r>
                  <a:rPr lang="en-US" dirty="0" err="1" smtClean="0"/>
                  <a:t>Upsample</a:t>
                </a:r>
                <a:r>
                  <a:rPr lang="en-US" dirty="0" smtClean="0"/>
                  <a:t> the input image </a:t>
                </a:r>
                <a14:m>
                  <m:oMath xmlns:m="http://schemas.openxmlformats.org/officeDocument/2006/math">
                    <m:r>
                      <a:rPr lang="en-US" i="1">
                        <a:latin typeface="Cambria Math" panose="02040503050406030204" pitchFamily="18" charset="0"/>
                      </a:rPr>
                      <m:t>𝐼</m:t>
                    </m:r>
                  </m:oMath>
                </a14:m>
                <a:r>
                  <a:rPr lang="en-US" dirty="0" smtClean="0"/>
                  <a:t> by </a:t>
                </a:r>
                <a14:m>
                  <m:oMath xmlns:m="http://schemas.openxmlformats.org/officeDocument/2006/math">
                    <m:r>
                      <a:rPr lang="en-US" b="0" i="1" smtClean="0">
                        <a:latin typeface="Cambria Math" panose="02040503050406030204" pitchFamily="18" charset="0"/>
                      </a:rPr>
                      <m:t>𝑙</m:t>
                    </m:r>
                    <m:r>
                      <a:rPr lang="en-US" b="0" i="1" smtClean="0">
                        <a:latin typeface="Cambria Math" panose="02040503050406030204" pitchFamily="18" charset="0"/>
                      </a:rPr>
                      <m:t>=2</m:t>
                    </m:r>
                  </m:oMath>
                </a14:m>
                <a:endParaRPr lang="en-US" dirty="0" smtClean="0"/>
              </a:p>
              <a:p>
                <a:pPr lvl="2"/>
                <a:r>
                  <a:rPr lang="en-US" dirty="0" smtClean="0"/>
                  <a:t>Compute some scale, </a:t>
                </a:r>
                <a14:m>
                  <m:oMath xmlns:m="http://schemas.openxmlformats.org/officeDocument/2006/math">
                    <m:r>
                      <a:rPr lang="en-US" i="1">
                        <a:latin typeface="Cambria Math" panose="02040503050406030204" pitchFamily="18" charset="0"/>
                        <a:ea typeface="Cambria Math" panose="02040503050406030204" pitchFamily="18" charset="0"/>
                      </a:rPr>
                      <m:t>𝜎</m:t>
                    </m:r>
                  </m:oMath>
                </a14:m>
                <a:endParaRPr lang="en-US" dirty="0" smtClean="0"/>
              </a:p>
              <a:p>
                <a:pPr lvl="2"/>
                <a:r>
                  <a:rPr lang="en-US" dirty="0" smtClean="0"/>
                  <a:t>Generate an image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𝐼</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𝑙</m:t>
                            </m:r>
                          </m:e>
                          <m:sub>
                            <m:r>
                              <a:rPr lang="en-US" b="0" i="1" smtClean="0">
                                <a:latin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𝜎</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ea typeface="Cambria Math" panose="02040503050406030204" pitchFamily="18" charset="0"/>
                          </a:rPr>
                          <m:t>𝜎</m:t>
                        </m:r>
                      </m:sub>
                    </m:sSub>
                    <m:r>
                      <a:rPr lang="en-US" i="1">
                        <a:latin typeface="Cambria Math" panose="02040503050406030204" pitchFamily="18" charset="0"/>
                      </a:rPr>
                      <m:t>∗</m:t>
                    </m:r>
                    <m:r>
                      <a:rPr lang="en-US" i="1">
                        <a:latin typeface="Cambria Math" panose="02040503050406030204" pitchFamily="18" charset="0"/>
                      </a:rPr>
                      <m:t>𝐼</m:t>
                    </m:r>
                  </m:oMath>
                </a14:m>
                <a:r>
                  <a:rPr lang="en-US" dirty="0" smtClean="0"/>
                  <a:t>, where</a:t>
                </a:r>
                <a14:m>
                  <m:oMath xmlns:m="http://schemas.openxmlformats.org/officeDocument/2006/math">
                    <m:sSub>
                      <m:sSubPr>
                        <m:ctrlPr>
                          <a:rPr lang="en-US" i="1">
                            <a:solidFill>
                              <a:srgbClr val="2D2E2D"/>
                            </a:solidFill>
                            <a:latin typeface="Cambria Math" panose="02040503050406030204" pitchFamily="18" charset="0"/>
                          </a:rPr>
                        </m:ctrlPr>
                      </m:sSubPr>
                      <m:e>
                        <m:r>
                          <a:rPr lang="en-US" b="0" i="1" smtClean="0">
                            <a:solidFill>
                              <a:srgbClr val="2D2E2D"/>
                            </a:solidFill>
                            <a:latin typeface="Cambria Math" panose="02040503050406030204" pitchFamily="18" charset="0"/>
                          </a:rPr>
                          <m:t> </m:t>
                        </m:r>
                        <m:r>
                          <a:rPr lang="en-US" i="1">
                            <a:solidFill>
                              <a:srgbClr val="2D2E2D"/>
                            </a:solidFill>
                            <a:latin typeface="Cambria Math" panose="02040503050406030204" pitchFamily="18" charset="0"/>
                          </a:rPr>
                          <m:t>𝐺</m:t>
                        </m:r>
                      </m:e>
                      <m:sub>
                        <m:r>
                          <a:rPr lang="en-US" i="1">
                            <a:solidFill>
                              <a:srgbClr val="2D2E2D"/>
                            </a:solidFill>
                            <a:latin typeface="Cambria Math" panose="02040503050406030204" pitchFamily="18" charset="0"/>
                            <a:ea typeface="Cambria Math" panose="02040503050406030204" pitchFamily="18" charset="0"/>
                          </a:rPr>
                          <m:t>𝜎</m:t>
                        </m:r>
                      </m:sub>
                    </m:sSub>
                    <m:r>
                      <a:rPr lang="en-US" i="1">
                        <a:solidFill>
                          <a:srgbClr val="2D2E2D"/>
                        </a:solidFill>
                        <a:latin typeface="Cambria Math" panose="02040503050406030204" pitchFamily="18" charset="0"/>
                        <a:ea typeface="Cambria Math" panose="02040503050406030204" pitchFamily="18" charset="0"/>
                      </a:rPr>
                      <m:t>(</m:t>
                    </m:r>
                    <m:r>
                      <a:rPr lang="en-US" i="1">
                        <a:solidFill>
                          <a:srgbClr val="2D2E2D"/>
                        </a:solidFill>
                        <a:latin typeface="Cambria Math" panose="02040503050406030204" pitchFamily="18" charset="0"/>
                        <a:ea typeface="Cambria Math" panose="02040503050406030204" pitchFamily="18" charset="0"/>
                      </a:rPr>
                      <m:t>𝑥</m:t>
                    </m:r>
                    <m:r>
                      <a:rPr lang="en-US" i="1">
                        <a:solidFill>
                          <a:srgbClr val="2D2E2D"/>
                        </a:solidFill>
                        <a:latin typeface="Cambria Math" panose="02040503050406030204" pitchFamily="18" charset="0"/>
                        <a:ea typeface="Cambria Math" panose="02040503050406030204" pitchFamily="18" charset="0"/>
                      </a:rPr>
                      <m:t>,</m:t>
                    </m:r>
                    <m:r>
                      <a:rPr lang="en-US" i="1">
                        <a:solidFill>
                          <a:srgbClr val="2D2E2D"/>
                        </a:solidFill>
                        <a:latin typeface="Cambria Math" panose="02040503050406030204" pitchFamily="18" charset="0"/>
                        <a:ea typeface="Cambria Math" panose="02040503050406030204" pitchFamily="18" charset="0"/>
                      </a:rPr>
                      <m:t>𝑦</m:t>
                    </m:r>
                    <m:r>
                      <a:rPr lang="en-US" i="1">
                        <a:solidFill>
                          <a:srgbClr val="2D2E2D"/>
                        </a:solidFill>
                        <a:latin typeface="Cambria Math" panose="02040503050406030204" pitchFamily="18" charset="0"/>
                        <a:ea typeface="Cambria Math" panose="02040503050406030204" pitchFamily="18" charset="0"/>
                      </a:rPr>
                      <m:t>)</m:t>
                    </m:r>
                    <m:r>
                      <a:rPr lang="en-US">
                        <a:solidFill>
                          <a:srgbClr val="2D2E2D"/>
                        </a:solidFill>
                        <a:latin typeface="Cambria Math" panose="02040503050406030204" pitchFamily="18" charset="0"/>
                        <a:ea typeface="Cambria Math" panose="02040503050406030204" pitchFamily="18" charset="0"/>
                      </a:rPr>
                      <m:t>=</m:t>
                    </m:r>
                    <m:f>
                      <m:fPr>
                        <m:ctrlPr>
                          <a:rPr lang="en-US" i="1">
                            <a:solidFill>
                              <a:srgbClr val="2D2E2D"/>
                            </a:solidFill>
                            <a:latin typeface="Cambria Math" panose="02040503050406030204" pitchFamily="18" charset="0"/>
                            <a:ea typeface="Cambria Math" panose="02040503050406030204" pitchFamily="18" charset="0"/>
                          </a:rPr>
                        </m:ctrlPr>
                      </m:fPr>
                      <m:num>
                        <m:r>
                          <a:rPr lang="en-US" i="1">
                            <a:solidFill>
                              <a:srgbClr val="2D2E2D"/>
                            </a:solidFill>
                            <a:latin typeface="Cambria Math" panose="02040503050406030204" pitchFamily="18" charset="0"/>
                            <a:ea typeface="Cambria Math" panose="02040503050406030204" pitchFamily="18" charset="0"/>
                          </a:rPr>
                          <m:t>1</m:t>
                        </m:r>
                      </m:num>
                      <m:den>
                        <m:rad>
                          <m:radPr>
                            <m:degHide m:val="on"/>
                            <m:ctrlPr>
                              <a:rPr lang="en-US" i="1">
                                <a:solidFill>
                                  <a:srgbClr val="2D2E2D"/>
                                </a:solidFill>
                                <a:latin typeface="Cambria Math" panose="02040503050406030204" pitchFamily="18" charset="0"/>
                                <a:ea typeface="Cambria Math" panose="02040503050406030204" pitchFamily="18" charset="0"/>
                              </a:rPr>
                            </m:ctrlPr>
                          </m:radPr>
                          <m:deg/>
                          <m:e>
                            <m:r>
                              <a:rPr lang="en-US" i="1">
                                <a:solidFill>
                                  <a:srgbClr val="2D2E2D"/>
                                </a:solidFill>
                                <a:latin typeface="Cambria Math" panose="02040503050406030204" pitchFamily="18" charset="0"/>
                                <a:ea typeface="Cambria Math" panose="02040503050406030204" pitchFamily="18" charset="0"/>
                              </a:rPr>
                              <m:t>2</m:t>
                            </m:r>
                            <m:r>
                              <a:rPr lang="en-US" i="1">
                                <a:solidFill>
                                  <a:srgbClr val="2D2E2D"/>
                                </a:solidFill>
                                <a:latin typeface="Cambria Math" panose="02040503050406030204" pitchFamily="18" charset="0"/>
                                <a:ea typeface="Cambria Math" panose="02040503050406030204" pitchFamily="18" charset="0"/>
                              </a:rPr>
                              <m:t>𝜋</m:t>
                            </m:r>
                            <m:sSup>
                              <m:sSupPr>
                                <m:ctrlPr>
                                  <a:rPr lang="en-US" i="1">
                                    <a:solidFill>
                                      <a:srgbClr val="2D2E2D"/>
                                    </a:solidFill>
                                    <a:latin typeface="Cambria Math" panose="02040503050406030204" pitchFamily="18" charset="0"/>
                                    <a:ea typeface="Cambria Math" panose="02040503050406030204" pitchFamily="18" charset="0"/>
                                  </a:rPr>
                                </m:ctrlPr>
                              </m:sSupPr>
                              <m:e>
                                <m:r>
                                  <a:rPr lang="en-US" i="1">
                                    <a:solidFill>
                                      <a:srgbClr val="2D2E2D"/>
                                    </a:solidFill>
                                    <a:latin typeface="Cambria Math" panose="02040503050406030204" pitchFamily="18" charset="0"/>
                                    <a:ea typeface="Cambria Math" panose="02040503050406030204" pitchFamily="18" charset="0"/>
                                  </a:rPr>
                                  <m:t>𝜎</m:t>
                                </m:r>
                              </m:e>
                              <m:sup>
                                <m:r>
                                  <a:rPr lang="en-US" i="1">
                                    <a:solidFill>
                                      <a:srgbClr val="2D2E2D"/>
                                    </a:solidFill>
                                    <a:latin typeface="Cambria Math" panose="02040503050406030204" pitchFamily="18" charset="0"/>
                                    <a:ea typeface="Cambria Math" panose="02040503050406030204" pitchFamily="18" charset="0"/>
                                  </a:rPr>
                                  <m:t>2</m:t>
                                </m:r>
                              </m:sup>
                            </m:sSup>
                          </m:e>
                        </m:rad>
                      </m:den>
                    </m:f>
                    <m:r>
                      <m:rPr>
                        <m:sty m:val="p"/>
                      </m:rPr>
                      <a:rPr lang="en-US">
                        <a:solidFill>
                          <a:srgbClr val="2D2E2D"/>
                        </a:solidFill>
                        <a:latin typeface="Cambria Math" panose="02040503050406030204" pitchFamily="18" charset="0"/>
                        <a:ea typeface="Cambria Math" panose="02040503050406030204" pitchFamily="18" charset="0"/>
                      </a:rPr>
                      <m:t>exp</m:t>
                    </m:r>
                    <m:d>
                      <m:dPr>
                        <m:ctrlPr>
                          <a:rPr lang="en-US" i="1">
                            <a:solidFill>
                              <a:srgbClr val="2D2E2D"/>
                            </a:solidFill>
                            <a:latin typeface="Cambria Math" panose="02040503050406030204" pitchFamily="18" charset="0"/>
                            <a:ea typeface="Cambria Math" panose="02040503050406030204" pitchFamily="18" charset="0"/>
                          </a:rPr>
                        </m:ctrlPr>
                      </m:dPr>
                      <m:e>
                        <m:r>
                          <a:rPr lang="en-US">
                            <a:solidFill>
                              <a:srgbClr val="2D2E2D"/>
                            </a:solidFill>
                            <a:latin typeface="Cambria Math" panose="02040503050406030204" pitchFamily="18" charset="0"/>
                            <a:ea typeface="Cambria Math" panose="02040503050406030204" pitchFamily="18" charset="0"/>
                          </a:rPr>
                          <m:t>−</m:t>
                        </m:r>
                        <m:f>
                          <m:fPr>
                            <m:ctrlPr>
                              <a:rPr lang="en-US" i="1">
                                <a:solidFill>
                                  <a:srgbClr val="2D2E2D"/>
                                </a:solidFill>
                                <a:latin typeface="Cambria Math" panose="02040503050406030204" pitchFamily="18" charset="0"/>
                                <a:ea typeface="Cambria Math" panose="02040503050406030204" pitchFamily="18" charset="0"/>
                              </a:rPr>
                            </m:ctrlPr>
                          </m:fPr>
                          <m:num>
                            <m:sSup>
                              <m:sSupPr>
                                <m:ctrlPr>
                                  <a:rPr lang="en-US" i="1">
                                    <a:solidFill>
                                      <a:srgbClr val="2D2E2D"/>
                                    </a:solidFill>
                                    <a:latin typeface="Cambria Math" panose="02040503050406030204" pitchFamily="18" charset="0"/>
                                    <a:ea typeface="Cambria Math" panose="02040503050406030204" pitchFamily="18" charset="0"/>
                                  </a:rPr>
                                </m:ctrlPr>
                              </m:sSupPr>
                              <m:e>
                                <m:r>
                                  <a:rPr lang="en-US" i="1">
                                    <a:solidFill>
                                      <a:srgbClr val="2D2E2D"/>
                                    </a:solidFill>
                                    <a:latin typeface="Cambria Math" panose="02040503050406030204" pitchFamily="18" charset="0"/>
                                    <a:ea typeface="Cambria Math" panose="02040503050406030204" pitchFamily="18" charset="0"/>
                                  </a:rPr>
                                  <m:t>𝑥</m:t>
                                </m:r>
                              </m:e>
                              <m:sup>
                                <m:r>
                                  <a:rPr lang="en-US" i="1">
                                    <a:solidFill>
                                      <a:srgbClr val="2D2E2D"/>
                                    </a:solidFill>
                                    <a:latin typeface="Cambria Math" panose="02040503050406030204" pitchFamily="18" charset="0"/>
                                    <a:ea typeface="Cambria Math" panose="02040503050406030204" pitchFamily="18" charset="0"/>
                                  </a:rPr>
                                  <m:t>2</m:t>
                                </m:r>
                              </m:sup>
                            </m:sSup>
                            <m:r>
                              <a:rPr lang="en-US" i="1">
                                <a:solidFill>
                                  <a:srgbClr val="2D2E2D"/>
                                </a:solidFill>
                                <a:latin typeface="Cambria Math" panose="02040503050406030204" pitchFamily="18" charset="0"/>
                                <a:ea typeface="Cambria Math" panose="02040503050406030204" pitchFamily="18" charset="0"/>
                              </a:rPr>
                              <m:t>+</m:t>
                            </m:r>
                            <m:sSup>
                              <m:sSupPr>
                                <m:ctrlPr>
                                  <a:rPr lang="en-US" i="1">
                                    <a:solidFill>
                                      <a:srgbClr val="2D2E2D"/>
                                    </a:solidFill>
                                    <a:latin typeface="Cambria Math" panose="02040503050406030204" pitchFamily="18" charset="0"/>
                                    <a:ea typeface="Cambria Math" panose="02040503050406030204" pitchFamily="18" charset="0"/>
                                  </a:rPr>
                                </m:ctrlPr>
                              </m:sSupPr>
                              <m:e>
                                <m:r>
                                  <a:rPr lang="en-US" i="1">
                                    <a:solidFill>
                                      <a:srgbClr val="2D2E2D"/>
                                    </a:solidFill>
                                    <a:latin typeface="Cambria Math" panose="02040503050406030204" pitchFamily="18" charset="0"/>
                                    <a:ea typeface="Cambria Math" panose="02040503050406030204" pitchFamily="18" charset="0"/>
                                  </a:rPr>
                                  <m:t>𝑦</m:t>
                                </m:r>
                              </m:e>
                              <m:sup>
                                <m:r>
                                  <a:rPr lang="en-US" i="1">
                                    <a:solidFill>
                                      <a:srgbClr val="2D2E2D"/>
                                    </a:solidFill>
                                    <a:latin typeface="Cambria Math" panose="02040503050406030204" pitchFamily="18" charset="0"/>
                                    <a:ea typeface="Cambria Math" panose="02040503050406030204" pitchFamily="18" charset="0"/>
                                  </a:rPr>
                                  <m:t>2</m:t>
                                </m:r>
                              </m:sup>
                            </m:sSup>
                          </m:num>
                          <m:den>
                            <m:r>
                              <a:rPr lang="en-US" i="1">
                                <a:solidFill>
                                  <a:srgbClr val="2D2E2D"/>
                                </a:solidFill>
                                <a:latin typeface="Cambria Math" panose="02040503050406030204" pitchFamily="18" charset="0"/>
                                <a:ea typeface="Cambria Math" panose="02040503050406030204" pitchFamily="18" charset="0"/>
                              </a:rPr>
                              <m:t>2</m:t>
                            </m:r>
                            <m:sSup>
                              <m:sSupPr>
                                <m:ctrlPr>
                                  <a:rPr lang="en-US" i="1">
                                    <a:solidFill>
                                      <a:srgbClr val="2D2E2D"/>
                                    </a:solidFill>
                                    <a:latin typeface="Cambria Math" panose="02040503050406030204" pitchFamily="18" charset="0"/>
                                    <a:ea typeface="Cambria Math" panose="02040503050406030204" pitchFamily="18" charset="0"/>
                                  </a:rPr>
                                </m:ctrlPr>
                              </m:sSupPr>
                              <m:e>
                                <m:r>
                                  <a:rPr lang="en-US" i="1">
                                    <a:solidFill>
                                      <a:srgbClr val="2D2E2D"/>
                                    </a:solidFill>
                                    <a:latin typeface="Cambria Math" panose="02040503050406030204" pitchFamily="18" charset="0"/>
                                    <a:ea typeface="Cambria Math" panose="02040503050406030204" pitchFamily="18" charset="0"/>
                                  </a:rPr>
                                  <m:t>𝜎</m:t>
                                </m:r>
                              </m:e>
                              <m:sup>
                                <m:r>
                                  <a:rPr lang="en-US" i="1">
                                    <a:solidFill>
                                      <a:srgbClr val="2D2E2D"/>
                                    </a:solidFill>
                                    <a:latin typeface="Cambria Math" panose="02040503050406030204" pitchFamily="18" charset="0"/>
                                    <a:ea typeface="Cambria Math" panose="02040503050406030204" pitchFamily="18" charset="0"/>
                                  </a:rPr>
                                  <m:t>2</m:t>
                                </m:r>
                              </m:sup>
                            </m:sSup>
                          </m:den>
                        </m:f>
                      </m:e>
                    </m:d>
                  </m:oMath>
                </a14:m>
                <a:r>
                  <a:rPr lang="en-US" dirty="0" smtClean="0"/>
                  <a:t>  from the </a:t>
                </a:r>
                <a:r>
                  <a:rPr lang="en-US" dirty="0" err="1" smtClean="0"/>
                  <a:t>upsampled</a:t>
                </a:r>
                <a:r>
                  <a:rPr lang="en-US" dirty="0" smtClean="0"/>
                  <a:t> image</a:t>
                </a:r>
              </a:p>
              <a:p>
                <a:pPr lvl="1"/>
                <a:r>
                  <a:rPr lang="en-US" dirty="0" smtClean="0"/>
                  <a:t>Step 2</a:t>
                </a:r>
              </a:p>
              <a:p>
                <a:pPr lvl="2"/>
                <a:r>
                  <a:rPr lang="en-US" dirty="0" err="1" smtClean="0"/>
                  <a:t>Downsample</a:t>
                </a:r>
                <a:r>
                  <a:rPr lang="en-US" dirty="0" smtClean="0"/>
                  <a:t> result from step 1 by </a:t>
                </a:r>
                <a14:m>
                  <m:oMath xmlns:m="http://schemas.openxmlformats.org/officeDocument/2006/math">
                    <m:r>
                      <a:rPr lang="en-US" i="1">
                        <a:latin typeface="Cambria Math" panose="02040503050406030204" pitchFamily="18" charset="0"/>
                      </a:rPr>
                      <m:t>𝑙</m:t>
                    </m:r>
                    <m:r>
                      <a:rPr lang="en-US" i="1">
                        <a:latin typeface="Cambria Math" panose="02040503050406030204" pitchFamily="18" charset="0"/>
                      </a:rPr>
                      <m:t>=1/2</m:t>
                    </m:r>
                  </m:oMath>
                </a14:m>
                <a:r>
                  <a:rPr lang="en-US" dirty="0" smtClean="0"/>
                  <a:t> and compute a new scale </a:t>
                </a:r>
              </a:p>
              <a:p>
                <a:pPr lvl="2"/>
                <a:r>
                  <a:rPr lang="en-US" dirty="0" smtClean="0"/>
                  <a:t>Generate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𝐼</m:t>
                        </m:r>
                      </m:e>
                      <m:sub>
                        <m:sSub>
                          <m:sSubPr>
                            <m:ctrlPr>
                              <a:rPr lang="en-US" i="1">
                                <a:latin typeface="Cambria Math" panose="02040503050406030204" pitchFamily="18" charset="0"/>
                              </a:rPr>
                            </m:ctrlPr>
                          </m:sSubPr>
                          <m:e>
                            <m:r>
                              <a:rPr lang="en-US" i="1">
                                <a:latin typeface="Cambria Math" panose="02040503050406030204" pitchFamily="18" charset="0"/>
                              </a:rPr>
                              <m:t>𝑙</m:t>
                            </m:r>
                          </m:e>
                          <m:sub>
                            <m:r>
                              <a:rPr lang="en-US" b="0" i="1" smtClean="0">
                                <a:latin typeface="Cambria Math" panose="02040503050406030204" pitchFamily="18" charset="0"/>
                              </a:rPr>
                              <m:t>1/2</m:t>
                            </m:r>
                          </m:sub>
                        </m:sSub>
                        <m:r>
                          <a:rPr lang="en-US" i="1">
                            <a:latin typeface="Cambria Math" panose="02040503050406030204" pitchFamily="18" charset="0"/>
                            <a:ea typeface="Cambria Math" panose="02040503050406030204" pitchFamily="18" charset="0"/>
                          </a:rPr>
                          <m:t>𝜎</m:t>
                        </m:r>
                      </m:sub>
                    </m:sSub>
                  </m:oMath>
                </a14:m>
                <a:r>
                  <a:rPr lang="en-US" dirty="0" smtClean="0"/>
                  <a:t> </a:t>
                </a:r>
              </a:p>
              <a:p>
                <a:pPr lvl="2"/>
                <a:r>
                  <a:rPr lang="en-US" dirty="0" smtClean="0"/>
                  <a:t>Repeat step 2 three more times using result from previous iteration as input</a:t>
                </a:r>
              </a:p>
              <a:p>
                <a:r>
                  <a:rPr lang="en-US" dirty="0" smtClean="0"/>
                  <a:t>Algorithm comes from SIFT</a:t>
                </a:r>
                <a:endParaRPr lang="en-US" dirty="0"/>
              </a:p>
              <a:p>
                <a:pPr lvl="2"/>
                <a:endParaRPr lang="en-US" dirty="0" smtClean="0"/>
              </a:p>
              <a:p>
                <a:pPr lvl="2"/>
                <a:endParaRPr lang="en-US" dirty="0" smtClean="0"/>
              </a:p>
            </p:txBody>
          </p:sp>
        </mc:Choice>
        <mc:Fallback xmlns="">
          <p:sp>
            <p:nvSpPr>
              <p:cNvPr id="8" name="Content Placeholder 15"/>
              <p:cNvSpPr>
                <a:spLocks noGrp="1" noRot="1" noChangeAspect="1" noMove="1" noResize="1" noEditPoints="1" noAdjustHandles="1" noChangeArrowheads="1" noChangeShapeType="1" noTextEdit="1"/>
              </p:cNvSpPr>
              <p:nvPr>
                <p:ph idx="1"/>
              </p:nvPr>
            </p:nvSpPr>
            <p:spPr>
              <a:xfrm>
                <a:off x="1295400" y="1981201"/>
                <a:ext cx="9601200" cy="3809999"/>
              </a:xfrm>
              <a:blipFill rotWithShape="0">
                <a:blip r:embed="rId3"/>
                <a:stretch>
                  <a:fillRect l="-571" t="-2240"/>
                </a:stretch>
              </a:blipFill>
            </p:spPr>
            <p:txBody>
              <a:bodyPr/>
              <a:lstStyle/>
              <a:p>
                <a:r>
                  <a:rPr lang="en-US">
                    <a:noFill/>
                  </a:rPr>
                  <a:t> </a:t>
                </a:r>
              </a:p>
            </p:txBody>
          </p:sp>
        </mc:Fallback>
      </mc:AlternateContent>
    </p:spTree>
    <p:extLst>
      <p:ext uri="{BB962C8B-B14F-4D97-AF65-F5344CB8AC3E}">
        <p14:creationId xmlns:p14="http://schemas.microsoft.com/office/powerpoint/2010/main" val="2269097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Scale Space: Properties</a:t>
            </a:r>
            <a:endParaRPr lang="en-US" dirty="0"/>
          </a:p>
        </p:txBody>
      </p:sp>
      <mc:AlternateContent xmlns:mc="http://schemas.openxmlformats.org/markup-compatibility/2006" xmlns:a14="http://schemas.microsoft.com/office/drawing/2010/main">
        <mc:Choice Requires="a14">
          <p:sp>
            <p:nvSpPr>
              <p:cNvPr id="16" name="Content Placeholder 15"/>
              <p:cNvSpPr>
                <a:spLocks noGrp="1"/>
              </p:cNvSpPr>
              <p:nvPr>
                <p:ph idx="1"/>
              </p:nvPr>
            </p:nvSpPr>
            <p:spPr/>
            <p:txBody>
              <a:bodyPr/>
              <a:lstStyle/>
              <a:p>
                <a:r>
                  <a:rPr lang="en-US" dirty="0" smtClean="0"/>
                  <a:t>An image </a:t>
                </a:r>
                <a14:m>
                  <m:oMath xmlns:m="http://schemas.openxmlformats.org/officeDocument/2006/math">
                    <m:r>
                      <a:rPr lang="en-US" i="1">
                        <a:latin typeface="Cambria Math" panose="02040503050406030204" pitchFamily="18" charset="0"/>
                      </a:rPr>
                      <m:t>𝐼</m:t>
                    </m:r>
                  </m:oMath>
                </a14:m>
                <a:r>
                  <a:rPr lang="en-US" dirty="0" smtClean="0"/>
                  <a:t> when convolved with a Gaussian filter</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ea typeface="Cambria Math" panose="02040503050406030204" pitchFamily="18" charset="0"/>
                          </a:rPr>
                          <m:t>𝜎</m:t>
                        </m:r>
                      </m:sub>
                    </m:sSub>
                  </m:oMath>
                </a14:m>
                <a:r>
                  <a:rPr lang="en-US" dirty="0" smtClean="0"/>
                  <a:t> produces a </a:t>
                </a:r>
                <a:r>
                  <a:rPr lang="en-US" dirty="0" err="1" smtClean="0"/>
                  <a:t>multiscale</a:t>
                </a:r>
                <a:r>
                  <a:rPr lang="en-US" dirty="0" smtClean="0"/>
                  <a:t> representation, </a:t>
                </a:r>
                <a14:m>
                  <m:oMath xmlns:m="http://schemas.openxmlformats.org/officeDocument/2006/math">
                    <m:r>
                      <m:rPr>
                        <m:sty m:val="p"/>
                      </m:rPr>
                      <a:rPr lang="en-US" b="0" i="0" smtClean="0">
                        <a:latin typeface="Cambria Math" panose="02040503050406030204" pitchFamily="18" charset="0"/>
                      </a:rPr>
                      <m:t>L</m:t>
                    </m:r>
                    <m:d>
                      <m:dPr>
                        <m:ctrlPr>
                          <a:rPr lang="en-US" b="0" i="1" smtClean="0">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𝜎</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𝑆</m:t>
                    </m:r>
                  </m:oMath>
                </a14:m>
                <a:r>
                  <a:rPr lang="en-US" dirty="0" smtClean="0"/>
                  <a:t>,  that satisfies multiple properties</a:t>
                </a:r>
              </a:p>
              <a:p>
                <a:pPr lvl="1"/>
                <a:r>
                  <a:rPr lang="en-US" dirty="0" smtClean="0"/>
                  <a:t>Linearity</a:t>
                </a:r>
              </a:p>
              <a:p>
                <a:pPr lvl="2"/>
                <a14:m>
                  <m:oMath xmlns:m="http://schemas.openxmlformats.org/officeDocument/2006/math">
                    <m:r>
                      <a:rPr lang="en-US" i="1">
                        <a:latin typeface="Cambria Math" panose="02040503050406030204" pitchFamily="18" charset="0"/>
                        <a:ea typeface="Cambria Math" panose="02040503050406030204" pitchFamily="18" charset="0"/>
                      </a:rPr>
                      <m:t>𝑆</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𝑎𝐹</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𝑏𝐻</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𝑎𝑆</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𝐹</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𝑏𝑆</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𝐻</m:t>
                        </m:r>
                      </m:e>
                    </m:d>
                  </m:oMath>
                </a14:m>
                <a:endParaRPr lang="en-US" b="0" dirty="0" smtClean="0">
                  <a:ea typeface="Cambria Math" panose="02040503050406030204" pitchFamily="18" charset="0"/>
                </a:endParaRPr>
              </a:p>
              <a:p>
                <a:pPr lvl="3"/>
                <a:r>
                  <a:rPr lang="en-US" dirty="0" smtClean="0"/>
                  <a:t>where </a:t>
                </a:r>
                <a14:m>
                  <m:oMath xmlns:m="http://schemas.openxmlformats.org/officeDocument/2006/math">
                    <m:r>
                      <a:rPr lang="en-US" i="1">
                        <a:latin typeface="Cambria Math" panose="02040503050406030204" pitchFamily="18" charset="0"/>
                        <a:ea typeface="Cambria Math" panose="02040503050406030204" pitchFamily="18" charset="0"/>
                      </a:rPr>
                      <m:t>𝐹</m:t>
                    </m:r>
                  </m:oMath>
                </a14:m>
                <a:r>
                  <a:rPr lang="en-US" dirty="0" smtClean="0"/>
                  <a:t> and </a:t>
                </a:r>
                <a14:m>
                  <m:oMath xmlns:m="http://schemas.openxmlformats.org/officeDocument/2006/math">
                    <m:r>
                      <a:rPr lang="en-US" i="1">
                        <a:latin typeface="Cambria Math" panose="02040503050406030204" pitchFamily="18" charset="0"/>
                        <a:ea typeface="Cambria Math" panose="02040503050406030204" pitchFamily="18" charset="0"/>
                      </a:rPr>
                      <m:t>𝐻</m:t>
                    </m:r>
                  </m:oMath>
                </a14:m>
                <a:r>
                  <a:rPr lang="en-US" dirty="0" smtClean="0"/>
                  <a:t> are images while </a:t>
                </a:r>
                <a14:m>
                  <m:oMath xmlns:m="http://schemas.openxmlformats.org/officeDocument/2006/math">
                    <m:r>
                      <a:rPr lang="en-US" i="1">
                        <a:latin typeface="Cambria Math" panose="02040503050406030204" pitchFamily="18" charset="0"/>
                        <a:ea typeface="Cambria Math" panose="02040503050406030204" pitchFamily="18" charset="0"/>
                      </a:rPr>
                      <m:t>𝑎</m:t>
                    </m:r>
                  </m:oMath>
                </a14:m>
                <a:r>
                  <a:rPr lang="en-US" dirty="0" smtClean="0"/>
                  <a:t> and </a:t>
                </a:r>
                <a14:m>
                  <m:oMath xmlns:m="http://schemas.openxmlformats.org/officeDocument/2006/math">
                    <m:r>
                      <a:rPr lang="en-US" i="1">
                        <a:latin typeface="Cambria Math" panose="02040503050406030204" pitchFamily="18" charset="0"/>
                        <a:ea typeface="Cambria Math" panose="02040503050406030204" pitchFamily="18" charset="0"/>
                      </a:rPr>
                      <m:t>𝑏</m:t>
                    </m:r>
                  </m:oMath>
                </a14:m>
                <a:r>
                  <a:rPr lang="en-US" dirty="0" smtClean="0"/>
                  <a:t> are constants </a:t>
                </a:r>
              </a:p>
              <a:p>
                <a:pPr lvl="1"/>
                <a:r>
                  <a:rPr lang="en-US" dirty="0" smtClean="0"/>
                  <a:t>Shift Invariance</a:t>
                </a:r>
              </a:p>
              <a:p>
                <a:pPr lvl="2"/>
                <a14:m>
                  <m:oMath xmlns:m="http://schemas.openxmlformats.org/officeDocument/2006/math">
                    <m:r>
                      <a:rPr lang="en-US" b="0" i="1" smtClean="0">
                        <a:latin typeface="Cambria Math" panose="02040503050406030204" pitchFamily="18" charset="0"/>
                      </a:rPr>
                      <m:t>𝑆</m:t>
                    </m:r>
                    <m:d>
                      <m:dPr>
                        <m:ctrlPr>
                          <a:rPr lang="en-US" b="0" i="1" smtClean="0">
                            <a:latin typeface="Cambria Math" panose="02040503050406030204" pitchFamily="18" charset="0"/>
                          </a:rPr>
                        </m:ctrlPr>
                      </m:dPr>
                      <m:e>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𝑓</m:t>
                            </m:r>
                          </m:e>
                        </m:d>
                      </m:e>
                    </m:d>
                    <m:r>
                      <a:rPr lang="en-US" b="0" i="1" smtClean="0">
                        <a:latin typeface="Cambria Math" panose="02040503050406030204" pitchFamily="18" charset="0"/>
                      </a:rPr>
                      <m:t>=</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𝑆</m:t>
                        </m:r>
                        <m:d>
                          <m:dPr>
                            <m:ctrlPr>
                              <a:rPr lang="en-US" b="0" i="1" smtClean="0">
                                <a:latin typeface="Cambria Math" panose="02040503050406030204" pitchFamily="18" charset="0"/>
                              </a:rPr>
                            </m:ctrlPr>
                          </m:dPr>
                          <m:e>
                            <m:r>
                              <a:rPr lang="en-US" b="0" i="1" smtClean="0">
                                <a:latin typeface="Cambria Math" panose="02040503050406030204" pitchFamily="18" charset="0"/>
                              </a:rPr>
                              <m:t>𝑓</m:t>
                            </m:r>
                          </m:e>
                        </m:d>
                      </m:e>
                    </m:d>
                  </m:oMath>
                </a14:m>
                <a:endParaRPr lang="en-US" b="0" dirty="0" smtClean="0"/>
              </a:p>
              <a:p>
                <a:pPr lvl="3"/>
                <a:r>
                  <a:rPr lang="en-US" dirty="0" smtClean="0"/>
                  <a:t>Where </a:t>
                </a:r>
                <a14:m>
                  <m:oMath xmlns:m="http://schemas.openxmlformats.org/officeDocument/2006/math">
                    <m:r>
                      <a:rPr lang="en-US" i="1">
                        <a:latin typeface="Cambria Math" panose="02040503050406030204" pitchFamily="18" charset="0"/>
                      </a:rPr>
                      <m:t>𝑓</m:t>
                    </m:r>
                  </m:oMath>
                </a14:m>
                <a:r>
                  <a:rPr lang="en-US" dirty="0" smtClean="0"/>
                  <a:t> is an image and </a:t>
                </a:r>
                <a14:m>
                  <m:oMath xmlns:m="http://schemas.openxmlformats.org/officeDocument/2006/math">
                    <m:r>
                      <a:rPr lang="en-US" i="1">
                        <a:latin typeface="Cambria Math" panose="02040503050406030204" pitchFamily="18" charset="0"/>
                      </a:rPr>
                      <m:t>𝑔</m:t>
                    </m:r>
                  </m:oMath>
                </a14:m>
                <a:r>
                  <a:rPr lang="en-US" dirty="0" smtClean="0"/>
                  <a:t> denotes the shift (translation) operator, </a:t>
                </a:r>
                <a14:m>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𝑓</m:t>
                        </m:r>
                      </m:e>
                    </m:d>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 ∆</m:t>
                    </m:r>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𝑦</m:t>
                    </m:r>
                    <m:r>
                      <a:rPr lang="en-US" i="1">
                        <a:latin typeface="Cambria Math" panose="02040503050406030204" pitchFamily="18" charset="0"/>
                        <a:ea typeface="Cambria Math" panose="02040503050406030204" pitchFamily="18" charset="0"/>
                      </a:rPr>
                      <m:t> − ∆</m:t>
                    </m:r>
                  </m:oMath>
                </a14:m>
                <a:r>
                  <a:rPr lang="en-US" dirty="0" smtClean="0"/>
                  <a:t>y)</a:t>
                </a:r>
              </a:p>
              <a:p>
                <a:r>
                  <a:rPr lang="en-US" dirty="0" smtClean="0"/>
                  <a:t>Because convolution with a Gaussian filter satisfies these properties, among others, it is an ideal choice for use as a smoothing filter</a:t>
                </a:r>
              </a:p>
            </p:txBody>
          </p:sp>
        </mc:Choice>
        <mc:Fallback xmlns="">
          <p:sp>
            <p:nvSpPr>
              <p:cNvPr id="16" name="Content Placeholder 15"/>
              <p:cNvSpPr>
                <a:spLocks noGrp="1" noRot="1" noChangeAspect="1" noMove="1" noResize="1" noEditPoints="1" noAdjustHandles="1" noChangeArrowheads="1" noChangeShapeType="1" noTextEdit="1"/>
              </p:cNvSpPr>
              <p:nvPr>
                <p:ph idx="1"/>
              </p:nvPr>
            </p:nvSpPr>
            <p:spPr>
              <a:blipFill rotWithShape="0">
                <a:blip r:embed="rId2"/>
                <a:stretch>
                  <a:fillRect l="-571" t="-1440"/>
                </a:stretch>
              </a:blipFill>
            </p:spPr>
            <p:txBody>
              <a:bodyPr/>
              <a:lstStyle/>
              <a:p>
                <a:r>
                  <a:rPr lang="en-US">
                    <a:noFill/>
                  </a:rPr>
                  <a:t> </a:t>
                </a:r>
              </a:p>
            </p:txBody>
          </p:sp>
        </mc:Fallback>
      </mc:AlternateContent>
    </p:spTree>
    <p:extLst>
      <p:ext uri="{BB962C8B-B14F-4D97-AF65-F5344CB8AC3E}">
        <p14:creationId xmlns:p14="http://schemas.microsoft.com/office/powerpoint/2010/main" val="208317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Image Compression</a:t>
            </a:r>
            <a:endParaRPr lang="en-US" dirty="0"/>
          </a:p>
        </p:txBody>
      </p:sp>
      <p:sp>
        <p:nvSpPr>
          <p:cNvPr id="4" name="Subtitle 2"/>
          <p:cNvSpPr txBox="1">
            <a:spLocks/>
          </p:cNvSpPr>
          <p:nvPr/>
        </p:nvSpPr>
        <p:spPr>
          <a:xfrm>
            <a:off x="497565" y="6266753"/>
            <a:ext cx="9604310" cy="422805"/>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Clr>
                <a:schemeClr val="accent1"/>
              </a:buClr>
              <a:buSzPct val="100000"/>
              <a:buFont typeface="Arial" pitchFamily="34" charset="0"/>
              <a:buNone/>
              <a:defRPr sz="2000" b="0" kern="1200">
                <a:solidFill>
                  <a:schemeClr val="accent1"/>
                </a:solidFill>
                <a:latin typeface="+mn-lt"/>
                <a:ea typeface="+mn-ea"/>
                <a:cs typeface="+mn-cs"/>
              </a:defRPr>
            </a:lvl1pPr>
            <a:lvl2pPr marL="457200" indent="0" algn="l" defTabSz="914400" rtl="0" eaLnBrk="1" latinLnBrk="0" hangingPunct="1">
              <a:lnSpc>
                <a:spcPct val="90000"/>
              </a:lnSpc>
              <a:spcBef>
                <a:spcPts val="1200"/>
              </a:spcBef>
              <a:buClr>
                <a:schemeClr val="accent1"/>
              </a:buClr>
              <a:buSzPct val="100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800"/>
              </a:spcBef>
              <a:buClr>
                <a:schemeClr val="accent1"/>
              </a:buClr>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800"/>
              </a:spcBef>
              <a:buClr>
                <a:schemeClr val="accent1"/>
              </a:buClr>
              <a:buSzPct val="100000"/>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9pPr>
          </a:lstStyle>
          <a:p>
            <a:r>
              <a:rPr lang="en-US" sz="1400" dirty="0"/>
              <a:t>Image credit  Kodak Lossless True Color Image Suite: http://r0k.us/graphics/kodak/</a:t>
            </a:r>
          </a:p>
        </p:txBody>
      </p:sp>
      <p:graphicFrame>
        <p:nvGraphicFramePr>
          <p:cNvPr id="14" name="Table 13"/>
          <p:cNvGraphicFramePr>
            <a:graphicFrameLocks noGrp="1"/>
          </p:cNvGraphicFramePr>
          <p:nvPr>
            <p:extLst>
              <p:ext uri="{D42A27DB-BD31-4B8C-83A1-F6EECF244321}">
                <p14:modId xmlns:p14="http://schemas.microsoft.com/office/powerpoint/2010/main" val="1204706523"/>
              </p:ext>
            </p:extLst>
          </p:nvPr>
        </p:nvGraphicFramePr>
        <p:xfrm>
          <a:off x="9985927" y="601544"/>
          <a:ext cx="1552755" cy="1457864"/>
        </p:xfrm>
        <a:graphic>
          <a:graphicData uri="http://schemas.openxmlformats.org/drawingml/2006/table">
            <a:tbl>
              <a:tblPr>
                <a:tableStyleId>{3C2FFA5D-87B4-456A-9821-1D502468CF0F}</a:tableStyleId>
              </a:tblPr>
              <a:tblGrid>
                <a:gridCol w="502381"/>
                <a:gridCol w="553471"/>
                <a:gridCol w="496903"/>
              </a:tblGrid>
              <a:tr h="508466">
                <a:tc>
                  <a:txBody>
                    <a:bodyPr/>
                    <a:lstStyle/>
                    <a:p>
                      <a:pPr algn="ctr"/>
                      <a:r>
                        <a:rPr lang="en-US" dirty="0" smtClean="0"/>
                        <a:t>1</a:t>
                      </a:r>
                      <a:endParaRPr lang="en-US" dirty="0"/>
                    </a:p>
                  </a:txBody>
                  <a:tcPr anchor="ctr"/>
                </a:tc>
                <a:tc>
                  <a:txBody>
                    <a:bodyPr/>
                    <a:lstStyle/>
                    <a:p>
                      <a:pPr algn="ctr"/>
                      <a:r>
                        <a:rPr lang="en-US" dirty="0" smtClean="0"/>
                        <a:t>2</a:t>
                      </a:r>
                      <a:endParaRPr lang="en-US" dirty="0"/>
                    </a:p>
                  </a:txBody>
                  <a:tcPr anchor="ctr"/>
                </a:tc>
                <a:tc>
                  <a:txBody>
                    <a:bodyPr/>
                    <a:lstStyle/>
                    <a:p>
                      <a:pPr algn="ctr"/>
                      <a:r>
                        <a:rPr lang="en-US" dirty="0" smtClean="0"/>
                        <a:t>1</a:t>
                      </a:r>
                      <a:endParaRPr lang="en-US" dirty="0"/>
                    </a:p>
                  </a:txBody>
                  <a:tcPr anchor="ctr"/>
                </a:tc>
              </a:tr>
              <a:tr h="474945">
                <a:tc>
                  <a:txBody>
                    <a:bodyPr/>
                    <a:lstStyle/>
                    <a:p>
                      <a:pPr algn="ctr"/>
                      <a:r>
                        <a:rPr lang="en-US" dirty="0" smtClean="0"/>
                        <a:t>2</a:t>
                      </a:r>
                      <a:endParaRPr lang="en-US" dirty="0"/>
                    </a:p>
                  </a:txBody>
                  <a:tcPr anchor="ctr"/>
                </a:tc>
                <a:tc>
                  <a:txBody>
                    <a:bodyPr/>
                    <a:lstStyle/>
                    <a:p>
                      <a:pPr algn="ctr"/>
                      <a:r>
                        <a:rPr lang="en-US" dirty="0" smtClean="0"/>
                        <a:t>4</a:t>
                      </a:r>
                      <a:endParaRPr lang="en-US" dirty="0"/>
                    </a:p>
                  </a:txBody>
                  <a:tcPr anchor="ctr"/>
                </a:tc>
                <a:tc>
                  <a:txBody>
                    <a:bodyPr/>
                    <a:lstStyle/>
                    <a:p>
                      <a:pPr algn="ctr"/>
                      <a:r>
                        <a:rPr lang="en-US" dirty="0" smtClean="0"/>
                        <a:t>2</a:t>
                      </a:r>
                      <a:endParaRPr lang="en-US" dirty="0"/>
                    </a:p>
                  </a:txBody>
                  <a:tcPr anchor="ctr"/>
                </a:tc>
              </a:tr>
              <a:tr h="474453">
                <a:tc>
                  <a:txBody>
                    <a:bodyPr/>
                    <a:lstStyle/>
                    <a:p>
                      <a:pPr algn="ctr"/>
                      <a:r>
                        <a:rPr lang="en-US" dirty="0" smtClean="0"/>
                        <a:t>1</a:t>
                      </a:r>
                      <a:endParaRPr lang="en-US" dirty="0"/>
                    </a:p>
                  </a:txBody>
                  <a:tcPr anchor="ctr"/>
                </a:tc>
                <a:tc>
                  <a:txBody>
                    <a:bodyPr/>
                    <a:lstStyle/>
                    <a:p>
                      <a:pPr algn="ctr"/>
                      <a:r>
                        <a:rPr lang="en-US" dirty="0" smtClean="0"/>
                        <a:t>2</a:t>
                      </a:r>
                      <a:endParaRPr lang="en-US" dirty="0"/>
                    </a:p>
                  </a:txBody>
                  <a:tcPr anchor="ctr"/>
                </a:tc>
                <a:tc>
                  <a:txBody>
                    <a:bodyPr/>
                    <a:lstStyle/>
                    <a:p>
                      <a:pPr algn="ctr"/>
                      <a:r>
                        <a:rPr lang="en-US" dirty="0" smtClean="0"/>
                        <a:t>1</a:t>
                      </a:r>
                      <a:endParaRPr lang="en-US" dirty="0"/>
                    </a:p>
                  </a:txBody>
                  <a:tcPr anchor="ctr"/>
                </a:tc>
              </a:tr>
            </a:tbl>
          </a:graphicData>
        </a:graphic>
      </p:graphicFrame>
      <mc:AlternateContent xmlns:mc="http://schemas.openxmlformats.org/markup-compatibility/2006" xmlns:a14="http://schemas.microsoft.com/office/drawing/2010/main">
        <mc:Choice Requires="a14">
          <p:sp>
            <p:nvSpPr>
              <p:cNvPr id="15" name="TextBox 14"/>
              <p:cNvSpPr txBox="1"/>
              <p:nvPr/>
            </p:nvSpPr>
            <p:spPr>
              <a:xfrm>
                <a:off x="9237999" y="1018416"/>
                <a:ext cx="573875"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16</m:t>
                          </m:r>
                        </m:den>
                      </m:f>
                      <m:r>
                        <a:rPr lang="en-US" b="0" i="1" smtClean="0">
                          <a:latin typeface="Cambria Math" panose="02040503050406030204" pitchFamily="18" charset="0"/>
                        </a:rPr>
                        <m:t>  </m:t>
                      </m:r>
                      <m:r>
                        <m:rPr>
                          <m:nor/>
                        </m:rPr>
                        <a:rPr lang="en-US" b="0" i="0" smtClean="0">
                          <a:latin typeface="Cambria Math" panose="02040503050406030204" pitchFamily="18" charset="0"/>
                        </a:rPr>
                        <m:t>x</m:t>
                      </m:r>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9237999" y="1018416"/>
                <a:ext cx="573875" cy="520399"/>
              </a:xfrm>
              <a:prstGeom prst="rect">
                <a:avLst/>
              </a:prstGeom>
              <a:blipFill rotWithShape="0">
                <a:blip r:embed="rId9"/>
                <a:stretch>
                  <a:fillRect/>
                </a:stretch>
              </a:blipFill>
            </p:spPr>
            <p:txBody>
              <a:bodyPr/>
              <a:lstStyle/>
              <a:p>
                <a:r>
                  <a:rPr lang="en-US">
                    <a:noFill/>
                  </a:rPr>
                  <a:t> </a:t>
                </a:r>
              </a:p>
            </p:txBody>
          </p:sp>
        </mc:Fallback>
      </mc:AlternateContent>
      <p:grpSp>
        <p:nvGrpSpPr>
          <p:cNvPr id="6" name="Group 5"/>
          <p:cNvGrpSpPr/>
          <p:nvPr/>
        </p:nvGrpSpPr>
        <p:grpSpPr>
          <a:xfrm>
            <a:off x="342657" y="1837446"/>
            <a:ext cx="11506686" cy="4060944"/>
            <a:chOff x="834380" y="1864878"/>
            <a:chExt cx="11506686" cy="4060944"/>
          </a:xfrm>
        </p:grpSpPr>
        <p:pic>
          <p:nvPicPr>
            <p:cNvPr id="8" name="Picture 7"/>
            <p:cNvPicPr>
              <a:picLocks noChangeAspect="1"/>
            </p:cNvPicPr>
            <p:nvPr/>
          </p:nvPicPr>
          <p:blipFill>
            <a:blip r:embed="rId10"/>
            <a:stretch>
              <a:fillRect/>
            </a:stretch>
          </p:blipFill>
          <p:spPr>
            <a:xfrm>
              <a:off x="834380" y="1864878"/>
              <a:ext cx="2589668" cy="1999942"/>
            </a:xfrm>
            <a:prstGeom prst="rect">
              <a:avLst/>
            </a:prstGeom>
          </p:spPr>
        </p:pic>
        <p:pic>
          <p:nvPicPr>
            <p:cNvPr id="9" name="Picture 8"/>
            <p:cNvPicPr>
              <a:picLocks noChangeAspect="1"/>
            </p:cNvPicPr>
            <p:nvPr/>
          </p:nvPicPr>
          <p:blipFill>
            <a:blip r:embed="rId11"/>
            <a:stretch>
              <a:fillRect/>
            </a:stretch>
          </p:blipFill>
          <p:spPr>
            <a:xfrm>
              <a:off x="834380" y="3976216"/>
              <a:ext cx="2550806" cy="1949606"/>
            </a:xfrm>
            <a:prstGeom prst="rect">
              <a:avLst/>
            </a:prstGeom>
          </p:spPr>
        </p:pic>
        <p:pic>
          <p:nvPicPr>
            <p:cNvPr id="10" name="Picture 9"/>
            <p:cNvPicPr>
              <a:picLocks noChangeAspect="1"/>
            </p:cNvPicPr>
            <p:nvPr/>
          </p:nvPicPr>
          <p:blipFill>
            <a:blip r:embed="rId12"/>
            <a:stretch>
              <a:fillRect/>
            </a:stretch>
          </p:blipFill>
          <p:spPr>
            <a:xfrm>
              <a:off x="5065992" y="2095957"/>
              <a:ext cx="2278380" cy="1775460"/>
            </a:xfrm>
            <a:prstGeom prst="rect">
              <a:avLst/>
            </a:prstGeom>
          </p:spPr>
        </p:pic>
        <p:pic>
          <p:nvPicPr>
            <p:cNvPr id="11" name="Picture 10"/>
            <p:cNvPicPr>
              <a:picLocks noChangeAspect="1"/>
            </p:cNvPicPr>
            <p:nvPr/>
          </p:nvPicPr>
          <p:blipFill>
            <a:blip r:embed="rId13"/>
            <a:stretch>
              <a:fillRect/>
            </a:stretch>
          </p:blipFill>
          <p:spPr>
            <a:xfrm>
              <a:off x="5065992" y="3980072"/>
              <a:ext cx="2240280" cy="1752600"/>
            </a:xfrm>
            <a:prstGeom prst="rect">
              <a:avLst/>
            </a:prstGeom>
          </p:spPr>
        </p:pic>
        <p:pic>
          <p:nvPicPr>
            <p:cNvPr id="12" name="Picture 11"/>
            <p:cNvPicPr>
              <a:picLocks noChangeAspect="1"/>
            </p:cNvPicPr>
            <p:nvPr/>
          </p:nvPicPr>
          <p:blipFill>
            <a:blip r:embed="rId14"/>
            <a:stretch>
              <a:fillRect/>
            </a:stretch>
          </p:blipFill>
          <p:spPr>
            <a:xfrm>
              <a:off x="8940225" y="2527440"/>
              <a:ext cx="1688783" cy="1334453"/>
            </a:xfrm>
            <a:prstGeom prst="rect">
              <a:avLst/>
            </a:prstGeom>
          </p:spPr>
        </p:pic>
        <p:pic>
          <p:nvPicPr>
            <p:cNvPr id="13" name="Picture 12"/>
            <p:cNvPicPr>
              <a:picLocks noChangeAspect="1"/>
            </p:cNvPicPr>
            <p:nvPr/>
          </p:nvPicPr>
          <p:blipFill>
            <a:blip r:embed="rId15"/>
            <a:stretch>
              <a:fillRect/>
            </a:stretch>
          </p:blipFill>
          <p:spPr>
            <a:xfrm>
              <a:off x="8940225" y="3976216"/>
              <a:ext cx="1685925" cy="1323023"/>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3498176" y="1891363"/>
                  <a:ext cx="35253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i="1">
                                <a:latin typeface="Cambria Math" panose="02040503050406030204" pitchFamily="18" charset="0"/>
                              </a:rPr>
                              <m:t>𝐼</m:t>
                            </m:r>
                            <m:r>
                              <m:rPr>
                                <m:nor/>
                              </m:rPr>
                              <a:rPr lang="en-US" sz="2000" dirty="0"/>
                              <m:t> </m:t>
                            </m:r>
                          </m:e>
                          <m:sub>
                            <m:r>
                              <a:rPr lang="en-US" sz="2000" b="0" i="1" smtClean="0">
                                <a:latin typeface="Cambria Math" panose="02040503050406030204" pitchFamily="18" charset="0"/>
                              </a:rPr>
                              <m:t>1</m:t>
                            </m:r>
                          </m:sub>
                        </m:sSub>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3498176" y="1891363"/>
                  <a:ext cx="352532" cy="307777"/>
                </a:xfrm>
                <a:prstGeom prst="rect">
                  <a:avLst/>
                </a:prstGeom>
                <a:blipFill rotWithShape="0">
                  <a:blip r:embed="rId16"/>
                  <a:stretch>
                    <a:fillRect l="-13793" r="-5172"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7410050" y="2095826"/>
                  <a:ext cx="35849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i="1">
                                <a:latin typeface="Cambria Math" panose="02040503050406030204" pitchFamily="18" charset="0"/>
                              </a:rPr>
                              <m:t>𝐼</m:t>
                            </m:r>
                            <m:r>
                              <m:rPr>
                                <m:nor/>
                              </m:rPr>
                              <a:rPr lang="en-US" sz="2000" dirty="0"/>
                              <m:t> </m:t>
                            </m:r>
                          </m:e>
                          <m:sub>
                            <m:r>
                              <a:rPr lang="en-US" sz="2000" b="0" i="1" smtClean="0">
                                <a:latin typeface="Cambria Math" panose="02040503050406030204" pitchFamily="18" charset="0"/>
                              </a:rPr>
                              <m:t>2</m:t>
                            </m:r>
                          </m:sub>
                        </m:sSub>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7410050" y="2095826"/>
                  <a:ext cx="358495" cy="307777"/>
                </a:xfrm>
                <a:prstGeom prst="rect">
                  <a:avLst/>
                </a:prstGeom>
                <a:blipFill rotWithShape="0">
                  <a:blip r:embed="rId17"/>
                  <a:stretch>
                    <a:fillRect l="-15254" r="-5085"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10717352" y="2527440"/>
                  <a:ext cx="35849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i="1">
                                <a:latin typeface="Cambria Math" panose="02040503050406030204" pitchFamily="18" charset="0"/>
                              </a:rPr>
                              <m:t>𝐼</m:t>
                            </m:r>
                            <m:r>
                              <m:rPr>
                                <m:nor/>
                              </m:rPr>
                              <a:rPr lang="en-US" sz="2000" dirty="0"/>
                              <m:t> </m:t>
                            </m:r>
                          </m:e>
                          <m:sub>
                            <m:r>
                              <a:rPr lang="en-US" sz="2000" b="0" i="1" smtClean="0">
                                <a:latin typeface="Cambria Math" panose="02040503050406030204" pitchFamily="18" charset="0"/>
                              </a:rPr>
                              <m:t>3</m:t>
                            </m:r>
                          </m:sub>
                        </m:sSub>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10717352" y="2527440"/>
                  <a:ext cx="358495" cy="307777"/>
                </a:xfrm>
                <a:prstGeom prst="rect">
                  <a:avLst/>
                </a:prstGeom>
                <a:blipFill rotWithShape="0">
                  <a:blip r:embed="rId18"/>
                  <a:stretch>
                    <a:fillRect l="-13559" r="-6780"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498176" y="4637727"/>
                  <a:ext cx="157530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i="1">
                                <a:latin typeface="Cambria Math" panose="02040503050406030204" pitchFamily="18" charset="0"/>
                              </a:rPr>
                              <m:t>𝐼</m:t>
                            </m:r>
                            <m:r>
                              <m:rPr>
                                <m:nor/>
                              </m:rPr>
                              <a:rPr lang="en-US" sz="1400" dirty="0"/>
                              <m:t> </m:t>
                            </m:r>
                          </m:e>
                          <m:sub>
                            <m:r>
                              <a:rPr lang="en-US" sz="1400" b="0" i="1" smtClean="0">
                                <a:latin typeface="Cambria Math" panose="02040503050406030204" pitchFamily="18" charset="0"/>
                              </a:rPr>
                              <m:t>1</m:t>
                            </m:r>
                          </m:sub>
                        </m:sSub>
                        <m:r>
                          <a:rPr lang="en-US" sz="1400" b="0" i="1" smtClean="0">
                            <a:latin typeface="Cambria Math" panose="02040503050406030204" pitchFamily="18" charset="0"/>
                          </a:rPr>
                          <m:t>− </m:t>
                        </m:r>
                        <m:sSub>
                          <m:sSubPr>
                            <m:ctrlPr>
                              <a:rPr lang="en-US" sz="1400" i="1">
                                <a:latin typeface="Cambria Math" panose="02040503050406030204" pitchFamily="18" charset="0"/>
                              </a:rPr>
                            </m:ctrlPr>
                          </m:sSubPr>
                          <m:e>
                            <m:r>
                              <a:rPr lang="en-US" sz="1400" i="1">
                                <a:latin typeface="Cambria Math" panose="02040503050406030204" pitchFamily="18" charset="0"/>
                              </a:rPr>
                              <m:t>𝐺</m:t>
                            </m:r>
                          </m:e>
                          <m:sub>
                            <m:r>
                              <a:rPr lang="en-US" sz="1400" i="1">
                                <a:latin typeface="Cambria Math" panose="02040503050406030204" pitchFamily="18" charset="0"/>
                                <a:ea typeface="Cambria Math" panose="02040503050406030204" pitchFamily="18" charset="0"/>
                              </a:rPr>
                              <m:t>𝜎</m:t>
                            </m:r>
                          </m:sub>
                        </m:sSub>
                        <m:r>
                          <a:rPr lang="en-US" sz="1400" b="0" i="0" smtClean="0">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𝐺</m:t>
                            </m:r>
                          </m:e>
                          <m:sub>
                            <m:r>
                              <a:rPr lang="en-US" sz="1400" i="1">
                                <a:latin typeface="Cambria Math" panose="02040503050406030204" pitchFamily="18" charset="0"/>
                                <a:ea typeface="Cambria Math" panose="02040503050406030204" pitchFamily="18" charset="0"/>
                              </a:rPr>
                              <m:t>𝜎</m:t>
                            </m:r>
                          </m:sub>
                        </m:sSub>
                        <m:r>
                          <a:rPr lang="en-US" sz="1400" b="0" i="1" smtClean="0">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𝐼</m:t>
                            </m:r>
                            <m:r>
                              <m:rPr>
                                <m:nor/>
                              </m:rPr>
                              <a:rPr lang="en-US" sz="1400" dirty="0"/>
                              <m:t> </m:t>
                            </m:r>
                          </m:e>
                          <m:sub>
                            <m:r>
                              <a:rPr lang="en-US" sz="1400" i="1">
                                <a:latin typeface="Cambria Math" panose="02040503050406030204" pitchFamily="18" charset="0"/>
                              </a:rPr>
                              <m:t>1</m:t>
                            </m:r>
                          </m:sub>
                        </m:sSub>
                        <m:r>
                          <a:rPr lang="en-US" sz="1400" b="0" i="1" smtClean="0">
                            <a:latin typeface="Cambria Math" panose="02040503050406030204" pitchFamily="18" charset="0"/>
                          </a:rPr>
                          <m:t>)</m:t>
                        </m:r>
                      </m:oMath>
                    </m:oMathPara>
                  </a14:m>
                  <a:endParaRPr lang="en-US" sz="1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3498176" y="4637727"/>
                  <a:ext cx="1575303" cy="215444"/>
                </a:xfrm>
                <a:prstGeom prst="rect">
                  <a:avLst/>
                </a:prstGeom>
                <a:blipFill rotWithShape="0">
                  <a:blip r:embed="rId19"/>
                  <a:stretch>
                    <a:fillRect l="-1931" r="-3089"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7344372" y="4637727"/>
                  <a:ext cx="161954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i="1">
                                <a:latin typeface="Cambria Math" panose="02040503050406030204" pitchFamily="18" charset="0"/>
                              </a:rPr>
                              <m:t>𝐼</m:t>
                            </m:r>
                            <m:r>
                              <m:rPr>
                                <m:nor/>
                              </m:rPr>
                              <a:rPr lang="en-US" sz="1400" dirty="0"/>
                              <m:t> </m:t>
                            </m:r>
                          </m:e>
                          <m:sub>
                            <m:r>
                              <a:rPr lang="en-US" sz="1400" b="0" i="1" smtClean="0">
                                <a:latin typeface="Cambria Math" panose="02040503050406030204" pitchFamily="18" charset="0"/>
                              </a:rPr>
                              <m:t>2</m:t>
                            </m:r>
                          </m:sub>
                        </m:sSub>
                        <m:r>
                          <a:rPr lang="en-US" sz="1400" b="0" i="1" smtClean="0">
                            <a:latin typeface="Cambria Math" panose="02040503050406030204" pitchFamily="18" charset="0"/>
                          </a:rPr>
                          <m:t>− </m:t>
                        </m:r>
                        <m:sSub>
                          <m:sSubPr>
                            <m:ctrlPr>
                              <a:rPr lang="en-US" sz="1400" i="1">
                                <a:latin typeface="Cambria Math" panose="02040503050406030204" pitchFamily="18" charset="0"/>
                              </a:rPr>
                            </m:ctrlPr>
                          </m:sSubPr>
                          <m:e>
                            <m:r>
                              <a:rPr lang="en-US" sz="1400" i="1">
                                <a:latin typeface="Cambria Math" panose="02040503050406030204" pitchFamily="18" charset="0"/>
                              </a:rPr>
                              <m:t>𝐺</m:t>
                            </m:r>
                          </m:e>
                          <m:sub>
                            <m:r>
                              <a:rPr lang="en-US" sz="1400" i="1">
                                <a:latin typeface="Cambria Math" panose="02040503050406030204" pitchFamily="18" charset="0"/>
                                <a:ea typeface="Cambria Math" panose="02040503050406030204" pitchFamily="18" charset="0"/>
                              </a:rPr>
                              <m:t>𝜎</m:t>
                            </m:r>
                          </m:sub>
                        </m:sSub>
                        <m:r>
                          <a:rPr lang="en-US" sz="1400" b="0" i="0" smtClean="0">
                            <a:latin typeface="Cambria Math" panose="02040503050406030204" pitchFamily="18" charset="0"/>
                            <a:ea typeface="Cambria Math" panose="02040503050406030204" pitchFamily="18" charset="0"/>
                          </a:rPr>
                          <m:t>∗ </m:t>
                        </m:r>
                        <m:r>
                          <a:rPr lang="en-US" sz="1400">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𝐺</m:t>
                            </m:r>
                          </m:e>
                          <m:sub>
                            <m:r>
                              <a:rPr lang="en-US" sz="1400" i="1">
                                <a:latin typeface="Cambria Math" panose="02040503050406030204" pitchFamily="18" charset="0"/>
                                <a:ea typeface="Cambria Math" panose="02040503050406030204" pitchFamily="18" charset="0"/>
                              </a:rPr>
                              <m:t>𝜎</m:t>
                            </m:r>
                          </m:sub>
                        </m:sSub>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𝐼</m:t>
                            </m:r>
                            <m:r>
                              <m:rPr>
                                <m:nor/>
                              </m:rPr>
                              <a:rPr lang="en-US" sz="1400" dirty="0"/>
                              <m:t> </m:t>
                            </m:r>
                          </m:e>
                          <m:sub>
                            <m:r>
                              <a:rPr lang="en-US" sz="1400" b="0" i="1" smtClean="0">
                                <a:latin typeface="Cambria Math" panose="02040503050406030204" pitchFamily="18" charset="0"/>
                              </a:rPr>
                              <m:t>2</m:t>
                            </m:r>
                          </m:sub>
                        </m:sSub>
                        <m:r>
                          <a:rPr lang="en-US" sz="1400" b="0" i="1" smtClean="0">
                            <a:latin typeface="Cambria Math" panose="02040503050406030204" pitchFamily="18" charset="0"/>
                          </a:rPr>
                          <m:t>)</m:t>
                        </m:r>
                      </m:oMath>
                    </m:oMathPara>
                  </a14:m>
                  <a:endParaRPr lang="en-US" sz="1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7344372" y="4637727"/>
                  <a:ext cx="1619546" cy="215444"/>
                </a:xfrm>
                <a:prstGeom prst="rect">
                  <a:avLst/>
                </a:prstGeom>
                <a:blipFill rotWithShape="0">
                  <a:blip r:embed="rId20"/>
                  <a:stretch>
                    <a:fillRect l="-1880" r="-3383"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10717352" y="4637727"/>
                  <a:ext cx="162371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i="1">
                                <a:latin typeface="Cambria Math" panose="02040503050406030204" pitchFamily="18" charset="0"/>
                              </a:rPr>
                              <m:t>𝐼</m:t>
                            </m:r>
                            <m:r>
                              <m:rPr>
                                <m:nor/>
                              </m:rPr>
                              <a:rPr lang="en-US" sz="1400" dirty="0"/>
                              <m:t> </m:t>
                            </m:r>
                          </m:e>
                          <m:sub>
                            <m:r>
                              <a:rPr lang="en-US" sz="1400" b="0" i="1" smtClean="0">
                                <a:latin typeface="Cambria Math" panose="02040503050406030204" pitchFamily="18" charset="0"/>
                              </a:rPr>
                              <m:t>3</m:t>
                            </m:r>
                          </m:sub>
                        </m:sSub>
                        <m:r>
                          <a:rPr lang="en-US" sz="1400" b="0" i="1" smtClean="0">
                            <a:latin typeface="Cambria Math" panose="02040503050406030204" pitchFamily="18" charset="0"/>
                          </a:rPr>
                          <m:t>− </m:t>
                        </m:r>
                        <m:sSub>
                          <m:sSubPr>
                            <m:ctrlPr>
                              <a:rPr lang="en-US" sz="1400" i="1">
                                <a:latin typeface="Cambria Math" panose="02040503050406030204" pitchFamily="18" charset="0"/>
                              </a:rPr>
                            </m:ctrlPr>
                          </m:sSubPr>
                          <m:e>
                            <m:r>
                              <a:rPr lang="en-US" sz="1400" i="1">
                                <a:latin typeface="Cambria Math" panose="02040503050406030204" pitchFamily="18" charset="0"/>
                              </a:rPr>
                              <m:t>𝐺</m:t>
                            </m:r>
                          </m:e>
                          <m:sub>
                            <m:r>
                              <a:rPr lang="en-US" sz="1400" i="1">
                                <a:latin typeface="Cambria Math" panose="02040503050406030204" pitchFamily="18" charset="0"/>
                                <a:ea typeface="Cambria Math" panose="02040503050406030204" pitchFamily="18" charset="0"/>
                              </a:rPr>
                              <m:t>𝜎</m:t>
                            </m:r>
                          </m:sub>
                        </m:sSub>
                        <m:r>
                          <a:rPr lang="en-US" sz="1400" b="0" i="1" smtClean="0">
                            <a:latin typeface="Cambria Math" panose="02040503050406030204" pitchFamily="18" charset="0"/>
                            <a:ea typeface="Cambria Math" panose="02040503050406030204" pitchFamily="18" charset="0"/>
                          </a:rPr>
                          <m:t>∗ </m:t>
                        </m:r>
                        <m:r>
                          <a:rPr lang="en-US" sz="1400">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𝐺</m:t>
                            </m:r>
                          </m:e>
                          <m:sub>
                            <m:r>
                              <a:rPr lang="en-US" sz="1400" i="1">
                                <a:latin typeface="Cambria Math" panose="02040503050406030204" pitchFamily="18" charset="0"/>
                                <a:ea typeface="Cambria Math" panose="02040503050406030204" pitchFamily="18" charset="0"/>
                              </a:rPr>
                              <m:t>𝜎</m:t>
                            </m:r>
                          </m:sub>
                        </m:sSub>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𝐼</m:t>
                            </m:r>
                            <m:r>
                              <m:rPr>
                                <m:nor/>
                              </m:rPr>
                              <a:rPr lang="en-US" sz="1400" dirty="0"/>
                              <m:t> </m:t>
                            </m:r>
                          </m:e>
                          <m:sub>
                            <m:r>
                              <a:rPr lang="en-US" sz="1400" b="0" i="1" smtClean="0">
                                <a:latin typeface="Cambria Math" panose="02040503050406030204" pitchFamily="18" charset="0"/>
                              </a:rPr>
                              <m:t>3</m:t>
                            </m:r>
                          </m:sub>
                        </m:sSub>
                        <m:r>
                          <a:rPr lang="en-US" sz="1400" i="1">
                            <a:latin typeface="Cambria Math" panose="02040503050406030204" pitchFamily="18" charset="0"/>
                          </a:rPr>
                          <m:t>)</m:t>
                        </m:r>
                      </m:oMath>
                    </m:oMathPara>
                  </a14:m>
                  <a:endParaRPr lang="en-US" sz="1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10717352" y="4637727"/>
                  <a:ext cx="1623714" cy="215444"/>
                </a:xfrm>
                <a:prstGeom prst="rect">
                  <a:avLst/>
                </a:prstGeom>
                <a:blipFill rotWithShape="0">
                  <a:blip r:embed="rId21"/>
                  <a:stretch>
                    <a:fillRect l="-1873" r="-2996" b="-33333"/>
                  </a:stretch>
                </a:blipFill>
              </p:spPr>
              <p:txBody>
                <a:bodyPr/>
                <a:lstStyle/>
                <a:p>
                  <a:r>
                    <a:rPr lang="en-US">
                      <a:noFill/>
                    </a:rPr>
                    <a:t> </a:t>
                  </a:r>
                </a:p>
              </p:txBody>
            </p:sp>
          </mc:Fallback>
        </mc:AlternateContent>
      </p:grpSp>
    </p:spTree>
    <p:extLst>
      <p:ext uri="{BB962C8B-B14F-4D97-AF65-F5344CB8AC3E}">
        <p14:creationId xmlns:p14="http://schemas.microsoft.com/office/powerpoint/2010/main" val="426755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a:t>
            </a:r>
            <a:r>
              <a:rPr lang="en-US" dirty="0"/>
              <a:t>Edge Detection</a:t>
            </a:r>
          </a:p>
        </p:txBody>
      </p:sp>
      <p:pic>
        <p:nvPicPr>
          <p:cNvPr id="14" name="Picture 13"/>
          <p:cNvPicPr>
            <a:picLocks noChangeAspect="1"/>
          </p:cNvPicPr>
          <p:nvPr/>
        </p:nvPicPr>
        <p:blipFill rotWithShape="1">
          <a:blip r:embed="rId3"/>
          <a:srcRect l="1708" t="2376" r="1859" b="1914"/>
          <a:stretch/>
        </p:blipFill>
        <p:spPr>
          <a:xfrm>
            <a:off x="495299" y="1752600"/>
            <a:ext cx="5238751" cy="4286250"/>
          </a:xfrm>
          <a:prstGeom prst="rect">
            <a:avLst/>
          </a:prstGeom>
        </p:spPr>
      </p:pic>
      <p:pic>
        <p:nvPicPr>
          <p:cNvPr id="15" name="Picture 14"/>
          <p:cNvPicPr>
            <a:picLocks noChangeAspect="1"/>
          </p:cNvPicPr>
          <p:nvPr/>
        </p:nvPicPr>
        <p:blipFill>
          <a:blip r:embed="rId4"/>
          <a:stretch>
            <a:fillRect/>
          </a:stretch>
        </p:blipFill>
        <p:spPr>
          <a:xfrm>
            <a:off x="6243170" y="1751013"/>
            <a:ext cx="5476901" cy="4287837"/>
          </a:xfrm>
          <a:prstGeom prst="rect">
            <a:avLst/>
          </a:prstGeom>
        </p:spPr>
      </p:pic>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288454483"/>
                  </p:ext>
                </p:extLst>
              </p:nvPr>
            </p:nvGraphicFramePr>
            <p:xfrm>
              <a:off x="9259337" y="344714"/>
              <a:ext cx="1637263" cy="1177347"/>
            </p:xfrm>
            <a:graphic>
              <a:graphicData uri="http://schemas.openxmlformats.org/drawingml/2006/table">
                <a:tbl>
                  <a:tblPr>
                    <a:tableStyleId>{3C2FFA5D-87B4-456A-9821-1D502468CF0F}</a:tableStyleId>
                  </a:tblPr>
                  <a:tblGrid>
                    <a:gridCol w="529723"/>
                    <a:gridCol w="583594"/>
                    <a:gridCol w="523946"/>
                  </a:tblGrid>
                  <a:tr h="370283">
                    <a:tc>
                      <a:txBody>
                        <a:bodyPr/>
                        <a:lstStyle/>
                        <a:p>
                          <a:pPr algn="ctr"/>
                          <a:r>
                            <a:rPr lang="en-US" sz="1400" dirty="0" smtClean="0"/>
                            <a:t>0</a:t>
                          </a:r>
                          <a:endParaRPr lang="en-US" sz="14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1</m:t>
                                </m:r>
                              </m:oMath>
                            </m:oMathPara>
                          </a14:m>
                          <a:endParaRPr lang="en-US" sz="1400" dirty="0"/>
                        </a:p>
                      </a:txBody>
                      <a:tcPr anchor="ctr"/>
                    </a:tc>
                    <a:tc>
                      <a:txBody>
                        <a:bodyPr/>
                        <a:lstStyle/>
                        <a:p>
                          <a:pPr algn="ctr"/>
                          <a:r>
                            <a:rPr lang="en-US" sz="1400" dirty="0" smtClean="0"/>
                            <a:t>2</a:t>
                          </a:r>
                          <a:endParaRPr lang="en-US" sz="1400" dirty="0"/>
                        </a:p>
                      </a:txBody>
                      <a:tcPr anchor="ctr"/>
                    </a:tc>
                  </a:tr>
                  <a:tr h="461551">
                    <a:tc>
                      <a:txBody>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r>
                                  <a:rPr lang="en-US" sz="1400" i="1" smtClean="0">
                                    <a:latin typeface="Cambria Math" panose="02040503050406030204" pitchFamily="18" charset="0"/>
                                  </a:rPr>
                                  <m:t>1</m:t>
                                </m:r>
                              </m:oMath>
                            </m:oMathPara>
                          </a14:m>
                          <a:endParaRPr lang="en-US" sz="14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0</m:t>
                                </m:r>
                              </m:oMath>
                            </m:oMathPara>
                          </a14:m>
                          <a:endParaRPr lang="en-US" sz="1400" dirty="0"/>
                        </a:p>
                      </a:txBody>
                      <a:tcPr anchor="ctr"/>
                    </a:tc>
                    <a:tc>
                      <a:txBody>
                        <a:bodyPr/>
                        <a:lstStyle/>
                        <a:p>
                          <a:pPr algn="ctr"/>
                          <a:r>
                            <a:rPr lang="en-US" sz="1400" dirty="0" smtClean="0"/>
                            <a:t>1</a:t>
                          </a:r>
                          <a:endParaRPr lang="en-US" sz="1400" dirty="0"/>
                        </a:p>
                      </a:txBody>
                      <a:tcPr anchor="ctr"/>
                    </a:tc>
                  </a:tr>
                  <a:tr h="345513">
                    <a:tc>
                      <a:txBody>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oMath>
                            </m:oMathPara>
                          </a14:m>
                          <a:endParaRPr lang="en-US" sz="14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r>
                                  <a:rPr lang="en-US" sz="1400" i="1" smtClean="0">
                                    <a:latin typeface="Cambria Math" panose="02040503050406030204" pitchFamily="18" charset="0"/>
                                  </a:rPr>
                                  <m:t>1</m:t>
                                </m:r>
                              </m:oMath>
                            </m:oMathPara>
                          </a14:m>
                          <a:endParaRPr lang="en-U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0</m:t>
                                </m:r>
                              </m:oMath>
                            </m:oMathPara>
                          </a14:m>
                          <a:endParaRPr lang="en-US" sz="1400" dirty="0"/>
                        </a:p>
                      </a:txBody>
                      <a:tcPr anchor="ctr"/>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288454483"/>
                  </p:ext>
                </p:extLst>
              </p:nvPr>
            </p:nvGraphicFramePr>
            <p:xfrm>
              <a:off x="9259337" y="344714"/>
              <a:ext cx="1637263" cy="1177347"/>
            </p:xfrm>
            <a:graphic>
              <a:graphicData uri="http://schemas.openxmlformats.org/drawingml/2006/table">
                <a:tbl>
                  <a:tblPr>
                    <a:tableStyleId>{3C2FFA5D-87B4-456A-9821-1D502468CF0F}</a:tableStyleId>
                  </a:tblPr>
                  <a:tblGrid>
                    <a:gridCol w="529723"/>
                    <a:gridCol w="583594"/>
                    <a:gridCol w="523946"/>
                  </a:tblGrid>
                  <a:tr h="370283">
                    <a:tc>
                      <a:txBody>
                        <a:bodyPr/>
                        <a:lstStyle/>
                        <a:p>
                          <a:pPr algn="ctr"/>
                          <a:r>
                            <a:rPr lang="en-US" sz="1400" dirty="0" smtClean="0"/>
                            <a:t>0</a:t>
                          </a:r>
                          <a:endParaRPr lang="en-US" sz="1400" dirty="0"/>
                        </a:p>
                      </a:txBody>
                      <a:tcPr anchor="ctr"/>
                    </a:tc>
                    <a:tc>
                      <a:txBody>
                        <a:bodyPr/>
                        <a:lstStyle/>
                        <a:p>
                          <a:endParaRPr lang="en-US"/>
                        </a:p>
                      </a:txBody>
                      <a:tcPr anchor="ctr">
                        <a:blipFill rotWithShape="0">
                          <a:blip r:embed="rId5"/>
                          <a:stretch>
                            <a:fillRect l="-89691" r="-89691" b="-219672"/>
                          </a:stretch>
                        </a:blipFill>
                      </a:tcPr>
                    </a:tc>
                    <a:tc>
                      <a:txBody>
                        <a:bodyPr/>
                        <a:lstStyle/>
                        <a:p>
                          <a:pPr algn="ctr"/>
                          <a:r>
                            <a:rPr lang="en-US" sz="1400" dirty="0" smtClean="0"/>
                            <a:t>2</a:t>
                          </a:r>
                          <a:endParaRPr lang="en-US" sz="1400" dirty="0"/>
                        </a:p>
                      </a:txBody>
                      <a:tcPr anchor="ctr"/>
                    </a:tc>
                  </a:tr>
                  <a:tr h="461551">
                    <a:tc>
                      <a:txBody>
                        <a:bodyPr/>
                        <a:lstStyle/>
                        <a:p>
                          <a:endParaRPr lang="en-US"/>
                        </a:p>
                      </a:txBody>
                      <a:tcPr anchor="ctr">
                        <a:blipFill rotWithShape="0">
                          <a:blip r:embed="rId5"/>
                          <a:stretch>
                            <a:fillRect t="-80263" r="-211494" b="-76316"/>
                          </a:stretch>
                        </a:blipFill>
                      </a:tcPr>
                    </a:tc>
                    <a:tc>
                      <a:txBody>
                        <a:bodyPr/>
                        <a:lstStyle/>
                        <a:p>
                          <a:endParaRPr lang="en-US"/>
                        </a:p>
                      </a:txBody>
                      <a:tcPr anchor="ctr">
                        <a:blipFill rotWithShape="0">
                          <a:blip r:embed="rId5"/>
                          <a:stretch>
                            <a:fillRect l="-89691" t="-80263" r="-89691" b="-76316"/>
                          </a:stretch>
                        </a:blipFill>
                      </a:tcPr>
                    </a:tc>
                    <a:tc>
                      <a:txBody>
                        <a:bodyPr/>
                        <a:lstStyle/>
                        <a:p>
                          <a:pPr algn="ctr"/>
                          <a:r>
                            <a:rPr lang="en-US" sz="1400" dirty="0" smtClean="0"/>
                            <a:t>1</a:t>
                          </a:r>
                          <a:endParaRPr lang="en-US" sz="1400" dirty="0"/>
                        </a:p>
                      </a:txBody>
                      <a:tcPr anchor="ctr"/>
                    </a:tc>
                  </a:tr>
                  <a:tr h="345513">
                    <a:tc>
                      <a:txBody>
                        <a:bodyPr/>
                        <a:lstStyle/>
                        <a:p>
                          <a:endParaRPr lang="en-US"/>
                        </a:p>
                      </a:txBody>
                      <a:tcPr anchor="ctr">
                        <a:blipFill rotWithShape="0">
                          <a:blip r:embed="rId5"/>
                          <a:stretch>
                            <a:fillRect t="-240351" r="-211494" b="-1754"/>
                          </a:stretch>
                        </a:blipFill>
                      </a:tcPr>
                    </a:tc>
                    <a:tc>
                      <a:txBody>
                        <a:bodyPr/>
                        <a:lstStyle/>
                        <a:p>
                          <a:endParaRPr lang="en-US"/>
                        </a:p>
                      </a:txBody>
                      <a:tcPr anchor="ctr">
                        <a:blipFill rotWithShape="0">
                          <a:blip r:embed="rId5"/>
                          <a:stretch>
                            <a:fillRect l="-89691" t="-240351" r="-89691" b="-1754"/>
                          </a:stretch>
                        </a:blipFill>
                      </a:tcPr>
                    </a:tc>
                    <a:tc>
                      <a:txBody>
                        <a:bodyPr/>
                        <a:lstStyle/>
                        <a:p>
                          <a:endParaRPr lang="en-US"/>
                        </a:p>
                      </a:txBody>
                      <a:tcPr anchor="ctr">
                        <a:blipFill rotWithShape="0">
                          <a:blip r:embed="rId5"/>
                          <a:stretch>
                            <a:fillRect l="-213953" t="-240351" r="-1163" b="-1754"/>
                          </a:stretch>
                        </a:blipFill>
                      </a:tcPr>
                    </a:tc>
                  </a:tr>
                </a:tbl>
              </a:graphicData>
            </a:graphic>
          </p:graphicFrame>
        </mc:Fallback>
      </mc:AlternateContent>
    </p:spTree>
    <p:extLst>
      <p:ext uri="{BB962C8B-B14F-4D97-AF65-F5344CB8AC3E}">
        <p14:creationId xmlns:p14="http://schemas.microsoft.com/office/powerpoint/2010/main" val="1356990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Image Matching</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5500" y="1751745"/>
            <a:ext cx="8001000" cy="4323067"/>
          </a:xfrm>
          <a:prstGeom prst="rect">
            <a:avLst/>
          </a:prstGeom>
        </p:spPr>
      </p:pic>
    </p:spTree>
    <p:extLst>
      <p:ext uri="{BB962C8B-B14F-4D97-AF65-F5344CB8AC3E}">
        <p14:creationId xmlns:p14="http://schemas.microsoft.com/office/powerpoint/2010/main" val="130511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txBox="1">
            <a:spLocks/>
          </p:cNvSpPr>
          <p:nvPr/>
        </p:nvSpPr>
        <p:spPr>
          <a:xfrm>
            <a:off x="1295400" y="1981199"/>
            <a:ext cx="9601200" cy="3810001"/>
          </a:xfrm>
          <a:prstGeom prst="rect">
            <a:avLst/>
          </a:prstGeom>
        </p:spPr>
        <p:txBody>
          <a:bodyPr/>
          <a:lstStyle>
            <a:lvl1pPr marL="228600" indent="-228600" algn="l" defTabSz="914400" rtl="0" eaLnBrk="1" latinLnBrk="0" hangingPunct="1">
              <a:lnSpc>
                <a:spcPct val="90000"/>
              </a:lnSpc>
              <a:spcBef>
                <a:spcPts val="1800"/>
              </a:spcBef>
              <a:buClr>
                <a:schemeClr val="accent1"/>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8pPr>
            <a:lvl9pPr marL="2057400" indent="-179388"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9pPr>
          </a:lstStyle>
          <a:p>
            <a:endParaRPr lang="en-US" dirty="0" smtClean="0"/>
          </a:p>
        </p:txBody>
      </p:sp>
      <p:sp>
        <p:nvSpPr>
          <p:cNvPr id="4" name="Content Placeholder 2"/>
          <p:cNvSpPr txBox="1">
            <a:spLocks/>
          </p:cNvSpPr>
          <p:nvPr/>
        </p:nvSpPr>
        <p:spPr>
          <a:xfrm>
            <a:off x="1447800" y="2133599"/>
            <a:ext cx="9601200" cy="3810001"/>
          </a:xfrm>
          <a:prstGeom prst="rect">
            <a:avLst/>
          </a:prstGeom>
        </p:spPr>
        <p:txBody>
          <a:bodyPr/>
          <a:lstStyle>
            <a:lvl1pPr marL="228600" indent="-228600" algn="l" defTabSz="914400" rtl="0" eaLnBrk="1" latinLnBrk="0" hangingPunct="1">
              <a:lnSpc>
                <a:spcPct val="90000"/>
              </a:lnSpc>
              <a:spcBef>
                <a:spcPts val="1800"/>
              </a:spcBef>
              <a:buClr>
                <a:schemeClr val="accent1"/>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8pPr>
            <a:lvl9pPr marL="2057400" indent="-179388"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9pPr>
          </a:lstStyle>
          <a:p>
            <a:pPr marL="457200" indent="-457200">
              <a:buFont typeface="+mj-lt"/>
              <a:buAutoNum type="arabicPeriod"/>
            </a:pPr>
            <a:r>
              <a:rPr lang="en-US" dirty="0" smtClean="0">
                <a:solidFill>
                  <a:srgbClr val="000000"/>
                </a:solidFill>
              </a:rPr>
              <a:t>Motivation</a:t>
            </a:r>
          </a:p>
          <a:p>
            <a:pPr marL="457200" indent="-457200">
              <a:buFont typeface="+mj-lt"/>
              <a:buAutoNum type="arabicPeriod"/>
            </a:pPr>
            <a:r>
              <a:rPr lang="en-US" dirty="0" smtClean="0">
                <a:solidFill>
                  <a:srgbClr val="000000"/>
                </a:solidFill>
              </a:rPr>
              <a:t>Mathematical Model</a:t>
            </a:r>
          </a:p>
          <a:p>
            <a:pPr marL="617220" lvl="1" indent="-342900">
              <a:buFont typeface="+mj-lt"/>
              <a:buAutoNum type="alphaUcPeriod"/>
            </a:pPr>
            <a:r>
              <a:rPr lang="en-US" dirty="0" smtClean="0">
                <a:solidFill>
                  <a:srgbClr val="000000"/>
                </a:solidFill>
              </a:rPr>
              <a:t>Filtering an Image</a:t>
            </a:r>
          </a:p>
          <a:p>
            <a:pPr marL="617220" lvl="1" indent="-342900">
              <a:buFont typeface="+mj-lt"/>
              <a:buAutoNum type="alphaUcPeriod"/>
            </a:pPr>
            <a:r>
              <a:rPr lang="en-US" dirty="0" smtClean="0">
                <a:solidFill>
                  <a:srgbClr val="000000"/>
                </a:solidFill>
              </a:rPr>
              <a:t>Scale Space</a:t>
            </a:r>
          </a:p>
          <a:p>
            <a:pPr marL="457200" indent="-457200">
              <a:buFont typeface="+mj-lt"/>
              <a:buAutoNum type="arabicPeriod"/>
            </a:pPr>
            <a:r>
              <a:rPr lang="en-US" dirty="0" smtClean="0">
                <a:solidFill>
                  <a:srgbClr val="000000"/>
                </a:solidFill>
              </a:rPr>
              <a:t>Application</a:t>
            </a:r>
          </a:p>
          <a:p>
            <a:pPr marL="457200" indent="-457200">
              <a:buFont typeface="+mj-lt"/>
              <a:buAutoNum type="arabicPeriod"/>
            </a:pPr>
            <a:r>
              <a:rPr lang="en-US" dirty="0" smtClean="0">
                <a:solidFill>
                  <a:srgbClr val="000000"/>
                </a:solidFill>
              </a:rPr>
              <a:t>Further Study</a:t>
            </a:r>
          </a:p>
        </p:txBody>
      </p:sp>
    </p:spTree>
    <p:extLst>
      <p:ext uri="{BB962C8B-B14F-4D97-AF65-F5344CB8AC3E}">
        <p14:creationId xmlns:p14="http://schemas.microsoft.com/office/powerpoint/2010/main" val="2479690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SIFT and Further Study</a:t>
            </a:r>
            <a:endParaRPr lang="en-US" dirty="0"/>
          </a:p>
        </p:txBody>
      </p:sp>
      <p:sp>
        <p:nvSpPr>
          <p:cNvPr id="3" name="Content Placeholder 2"/>
          <p:cNvSpPr txBox="1">
            <a:spLocks/>
          </p:cNvSpPr>
          <p:nvPr/>
        </p:nvSpPr>
        <p:spPr>
          <a:xfrm>
            <a:off x="1295400" y="1981199"/>
            <a:ext cx="9601200" cy="3810001"/>
          </a:xfrm>
          <a:prstGeom prst="rect">
            <a:avLst/>
          </a:prstGeom>
        </p:spPr>
        <p:txBody>
          <a:bodyPr/>
          <a:lstStyle>
            <a:lvl1pPr marL="228600" indent="-228600" algn="l" defTabSz="914400" rtl="0" eaLnBrk="1" latinLnBrk="0" hangingPunct="1">
              <a:lnSpc>
                <a:spcPct val="90000"/>
              </a:lnSpc>
              <a:spcBef>
                <a:spcPts val="1800"/>
              </a:spcBef>
              <a:buClr>
                <a:schemeClr val="accent1"/>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8pPr>
            <a:lvl9pPr marL="2057400" indent="-179388"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9pPr>
          </a:lstStyle>
          <a:p>
            <a:r>
              <a:rPr lang="en-US" dirty="0" smtClean="0"/>
              <a:t>Understanding the extraction of candidate </a:t>
            </a:r>
            <a:r>
              <a:rPr lang="en-US" dirty="0" err="1" smtClean="0"/>
              <a:t>keypoints</a:t>
            </a:r>
            <a:endParaRPr lang="en-US" dirty="0" smtClean="0"/>
          </a:p>
          <a:p>
            <a:pPr lvl="1"/>
            <a:r>
              <a:rPr lang="en-US" dirty="0" smtClean="0"/>
              <a:t>Disregarding unstable </a:t>
            </a:r>
            <a:r>
              <a:rPr lang="en-US" dirty="0" err="1" smtClean="0"/>
              <a:t>keypoints</a:t>
            </a:r>
            <a:endParaRPr lang="en-US" dirty="0" smtClean="0"/>
          </a:p>
          <a:p>
            <a:pPr lvl="1"/>
            <a:r>
              <a:rPr lang="en-US" dirty="0" smtClean="0"/>
              <a:t>Defining </a:t>
            </a:r>
            <a:r>
              <a:rPr lang="en-US" dirty="0" err="1" smtClean="0"/>
              <a:t>keypoint</a:t>
            </a:r>
            <a:r>
              <a:rPr lang="en-US" dirty="0" smtClean="0"/>
              <a:t> reference orientation</a:t>
            </a:r>
          </a:p>
          <a:p>
            <a:r>
              <a:rPr lang="en-US" dirty="0" smtClean="0"/>
              <a:t>Creating the SIFT feature vector</a:t>
            </a:r>
          </a:p>
          <a:p>
            <a:r>
              <a:rPr lang="en-US" dirty="0" smtClean="0"/>
              <a:t>Developing an implementation of these features in MATLAB to use for image matching</a:t>
            </a:r>
          </a:p>
          <a:p>
            <a:r>
              <a:rPr lang="en-US" dirty="0" smtClean="0"/>
              <a:t>Finding a way to apply SIFT or other matching algorithms to original problem of parking lots </a:t>
            </a:r>
          </a:p>
          <a:p>
            <a:endParaRPr lang="en-US" dirty="0" smtClean="0"/>
          </a:p>
        </p:txBody>
      </p:sp>
    </p:spTree>
    <p:extLst>
      <p:ext uri="{BB962C8B-B14F-4D97-AF65-F5344CB8AC3E}">
        <p14:creationId xmlns:p14="http://schemas.microsoft.com/office/powerpoint/2010/main" val="45273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txBox="1">
            <a:spLocks/>
          </p:cNvSpPr>
          <p:nvPr/>
        </p:nvSpPr>
        <p:spPr>
          <a:xfrm>
            <a:off x="1295400" y="1981199"/>
            <a:ext cx="9601200" cy="3810001"/>
          </a:xfrm>
          <a:prstGeom prst="rect">
            <a:avLst/>
          </a:prstGeom>
        </p:spPr>
        <p:txBody>
          <a:bodyPr/>
          <a:lstStyle>
            <a:lvl1pPr marL="228600" indent="-228600" algn="l" defTabSz="914400" rtl="0" eaLnBrk="1" latinLnBrk="0" hangingPunct="1">
              <a:lnSpc>
                <a:spcPct val="90000"/>
              </a:lnSpc>
              <a:spcBef>
                <a:spcPts val="1800"/>
              </a:spcBef>
              <a:buClr>
                <a:schemeClr val="accent1"/>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8pPr>
            <a:lvl9pPr marL="2057400" indent="-179388"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9pPr>
          </a:lstStyle>
          <a:p>
            <a:endParaRPr lang="en-US" dirty="0" smtClean="0"/>
          </a:p>
        </p:txBody>
      </p:sp>
      <p:sp>
        <p:nvSpPr>
          <p:cNvPr id="4" name="Content Placeholder 2"/>
          <p:cNvSpPr txBox="1">
            <a:spLocks/>
          </p:cNvSpPr>
          <p:nvPr/>
        </p:nvSpPr>
        <p:spPr>
          <a:xfrm>
            <a:off x="1447800" y="2133599"/>
            <a:ext cx="9601200" cy="3810001"/>
          </a:xfrm>
          <a:prstGeom prst="rect">
            <a:avLst/>
          </a:prstGeom>
        </p:spPr>
        <p:txBody>
          <a:bodyPr/>
          <a:lstStyle>
            <a:lvl1pPr marL="228600" indent="-228600" algn="l" defTabSz="914400" rtl="0" eaLnBrk="1" latinLnBrk="0" hangingPunct="1">
              <a:lnSpc>
                <a:spcPct val="90000"/>
              </a:lnSpc>
              <a:spcBef>
                <a:spcPts val="1800"/>
              </a:spcBef>
              <a:buClr>
                <a:schemeClr val="accent1"/>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8pPr>
            <a:lvl9pPr marL="2057400" indent="-179388"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9pPr>
          </a:lstStyle>
          <a:p>
            <a:r>
              <a:rPr lang="en-US" dirty="0">
                <a:solidFill>
                  <a:srgbClr val="000000"/>
                </a:solidFill>
              </a:rPr>
              <a:t>Gonzalez, Rafael C., and Richard E. Woods. </a:t>
            </a:r>
            <a:r>
              <a:rPr lang="en-US" i="1" dirty="0">
                <a:solidFill>
                  <a:srgbClr val="000000"/>
                </a:solidFill>
              </a:rPr>
              <a:t>Digital Image Processing</a:t>
            </a:r>
            <a:r>
              <a:rPr lang="en-US" dirty="0">
                <a:solidFill>
                  <a:srgbClr val="000000"/>
                </a:solidFill>
              </a:rPr>
              <a:t>. Upper Saddle River, NJ: Prentice Hall, 2002. </a:t>
            </a:r>
            <a:endParaRPr lang="en-US" dirty="0" smtClean="0">
              <a:solidFill>
                <a:srgbClr val="000000"/>
              </a:solidFill>
            </a:endParaRPr>
          </a:p>
          <a:p>
            <a:r>
              <a:rPr lang="en-US" dirty="0" smtClean="0"/>
              <a:t>Rey-Otero</a:t>
            </a:r>
            <a:r>
              <a:rPr lang="en-US" dirty="0"/>
              <a:t>, Ives, and Mauricio </a:t>
            </a:r>
            <a:r>
              <a:rPr lang="en-US" dirty="0" err="1"/>
              <a:t>Delbracio</a:t>
            </a:r>
            <a:r>
              <a:rPr lang="en-US" dirty="0"/>
              <a:t>. "Anatomy of the SIFT Method." </a:t>
            </a:r>
            <a:r>
              <a:rPr lang="en-US" i="1" dirty="0"/>
              <a:t>Image Processing On Line</a:t>
            </a:r>
            <a:r>
              <a:rPr lang="en-US" dirty="0"/>
              <a:t> (2014). Print</a:t>
            </a:r>
            <a:r>
              <a:rPr lang="en-US" dirty="0" smtClean="0"/>
              <a:t>.</a:t>
            </a:r>
            <a:endParaRPr lang="en-US" dirty="0"/>
          </a:p>
        </p:txBody>
      </p:sp>
    </p:spTree>
    <p:extLst>
      <p:ext uri="{BB962C8B-B14F-4D97-AF65-F5344CB8AC3E}">
        <p14:creationId xmlns:p14="http://schemas.microsoft.com/office/powerpoint/2010/main" val="38449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A fun problem</a:t>
            </a:r>
            <a:endParaRPr lang="en-US" dirty="0"/>
          </a:p>
        </p:txBody>
      </p:sp>
      <p:sp>
        <p:nvSpPr>
          <p:cNvPr id="4" name="Subtitle 2"/>
          <p:cNvSpPr txBox="1">
            <a:spLocks/>
          </p:cNvSpPr>
          <p:nvPr/>
        </p:nvSpPr>
        <p:spPr>
          <a:xfrm>
            <a:off x="497565" y="6266753"/>
            <a:ext cx="9604310" cy="422805"/>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Clr>
                <a:schemeClr val="accent1"/>
              </a:buClr>
              <a:buSzPct val="100000"/>
              <a:buFont typeface="Arial" pitchFamily="34" charset="0"/>
              <a:buNone/>
              <a:defRPr sz="2000" b="0" kern="1200">
                <a:solidFill>
                  <a:schemeClr val="accent1"/>
                </a:solidFill>
                <a:latin typeface="+mn-lt"/>
                <a:ea typeface="+mn-ea"/>
                <a:cs typeface="+mn-cs"/>
              </a:defRPr>
            </a:lvl1pPr>
            <a:lvl2pPr marL="457200" indent="0" algn="l" defTabSz="914400" rtl="0" eaLnBrk="1" latinLnBrk="0" hangingPunct="1">
              <a:lnSpc>
                <a:spcPct val="90000"/>
              </a:lnSpc>
              <a:spcBef>
                <a:spcPts val="1200"/>
              </a:spcBef>
              <a:buClr>
                <a:schemeClr val="accent1"/>
              </a:buClr>
              <a:buSzPct val="100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800"/>
              </a:spcBef>
              <a:buClr>
                <a:schemeClr val="accent1"/>
              </a:buClr>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800"/>
              </a:spcBef>
              <a:buClr>
                <a:schemeClr val="accent1"/>
              </a:buClr>
              <a:buSzPct val="100000"/>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9pPr>
          </a:lstStyle>
          <a:p>
            <a:endParaRPr lang="en-US" sz="1400" dirty="0"/>
          </a:p>
        </p:txBody>
      </p:sp>
      <p:pic>
        <p:nvPicPr>
          <p:cNvPr id="3" name="Picture 2"/>
          <p:cNvPicPr>
            <a:picLocks noChangeAspect="1"/>
          </p:cNvPicPr>
          <p:nvPr/>
        </p:nvPicPr>
        <p:blipFill>
          <a:blip r:embed="rId3"/>
          <a:stretch>
            <a:fillRect/>
          </a:stretch>
        </p:blipFill>
        <p:spPr>
          <a:xfrm>
            <a:off x="604638" y="2685272"/>
            <a:ext cx="5491306" cy="2508758"/>
          </a:xfrm>
          <a:prstGeom prst="rect">
            <a:avLst/>
          </a:prstGeom>
        </p:spPr>
      </p:pic>
      <p:sp>
        <p:nvSpPr>
          <p:cNvPr id="9" name="Subtitle 2"/>
          <p:cNvSpPr txBox="1">
            <a:spLocks/>
          </p:cNvSpPr>
          <p:nvPr/>
        </p:nvSpPr>
        <p:spPr>
          <a:xfrm>
            <a:off x="497565" y="6233064"/>
            <a:ext cx="11196758" cy="422805"/>
          </a:xfrm>
          <a:prstGeom prst="rect">
            <a:avLst/>
          </a:prstGeom>
        </p:spPr>
        <p:txBody>
          <a:bodyPr vert="horz" lIns="91440" tIns="45720" rIns="91440" bIns="45720" rtlCol="0" anchor="ctr">
            <a:normAutofit fontScale="92500"/>
          </a:bodyPr>
          <a:lstStyle>
            <a:lvl1pPr marL="0" indent="0" algn="l" defTabSz="914400" rtl="0" eaLnBrk="1" latinLnBrk="0" hangingPunct="1">
              <a:lnSpc>
                <a:spcPct val="90000"/>
              </a:lnSpc>
              <a:spcBef>
                <a:spcPts val="0"/>
              </a:spcBef>
              <a:buClr>
                <a:schemeClr val="accent1"/>
              </a:buClr>
              <a:buSzPct val="100000"/>
              <a:buFont typeface="Arial" pitchFamily="34" charset="0"/>
              <a:buNone/>
              <a:defRPr sz="2000" b="0" kern="1200">
                <a:solidFill>
                  <a:schemeClr val="accent1"/>
                </a:solidFill>
                <a:latin typeface="+mn-lt"/>
                <a:ea typeface="+mn-ea"/>
                <a:cs typeface="+mn-cs"/>
              </a:defRPr>
            </a:lvl1pPr>
            <a:lvl2pPr marL="457200" indent="0" algn="l" defTabSz="914400" rtl="0" eaLnBrk="1" latinLnBrk="0" hangingPunct="1">
              <a:lnSpc>
                <a:spcPct val="90000"/>
              </a:lnSpc>
              <a:spcBef>
                <a:spcPts val="1200"/>
              </a:spcBef>
              <a:buClr>
                <a:schemeClr val="accent1"/>
              </a:buClr>
              <a:buSzPct val="100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800"/>
              </a:spcBef>
              <a:buClr>
                <a:schemeClr val="accent1"/>
              </a:buClr>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800"/>
              </a:spcBef>
              <a:buClr>
                <a:schemeClr val="accent1"/>
              </a:buClr>
              <a:buSzPct val="100000"/>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9pPr>
          </a:lstStyle>
          <a:p>
            <a:r>
              <a:rPr lang="en-US" sz="1400" dirty="0" smtClean="0"/>
              <a:t>Images credit: </a:t>
            </a:r>
            <a:r>
              <a:rPr lang="en-US" sz="1400" dirty="0"/>
              <a:t>http://www.techprosecurity.com/security-articles/cctv-security-surveillance-articles/parking-lot-cameras</a:t>
            </a:r>
            <a:r>
              <a:rPr lang="en-US" sz="1400" dirty="0" smtClean="0"/>
              <a:t>/ and </a:t>
            </a:r>
            <a:r>
              <a:rPr lang="en-US" sz="1400" dirty="0"/>
              <a:t>www.sfexaminer.com</a:t>
            </a:r>
            <a:r>
              <a:rPr lang="en-US" sz="1400" dirty="0" smtClean="0"/>
              <a:t> </a:t>
            </a:r>
            <a:endParaRPr lang="en-US" sz="1400"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7733049" y="1580493"/>
            <a:ext cx="3204230" cy="4718317"/>
          </a:xfrm>
          <a:prstGeom prst="rect">
            <a:avLst/>
          </a:prstGeom>
        </p:spPr>
      </p:pic>
    </p:spTree>
    <p:extLst>
      <p:ext uri="{BB962C8B-B14F-4D97-AF65-F5344CB8AC3E}">
        <p14:creationId xmlns:p14="http://schemas.microsoft.com/office/powerpoint/2010/main" val="48963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A fun problem</a:t>
            </a:r>
            <a:endParaRPr lang="en-US" dirty="0"/>
          </a:p>
        </p:txBody>
      </p:sp>
      <p:sp>
        <p:nvSpPr>
          <p:cNvPr id="4" name="Subtitle 2"/>
          <p:cNvSpPr txBox="1">
            <a:spLocks/>
          </p:cNvSpPr>
          <p:nvPr/>
        </p:nvSpPr>
        <p:spPr>
          <a:xfrm>
            <a:off x="497565" y="6266753"/>
            <a:ext cx="9604310" cy="422805"/>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Clr>
                <a:schemeClr val="accent1"/>
              </a:buClr>
              <a:buSzPct val="100000"/>
              <a:buFont typeface="Arial" pitchFamily="34" charset="0"/>
              <a:buNone/>
              <a:defRPr sz="2000" b="0" kern="1200">
                <a:solidFill>
                  <a:schemeClr val="accent1"/>
                </a:solidFill>
                <a:latin typeface="+mn-lt"/>
                <a:ea typeface="+mn-ea"/>
                <a:cs typeface="+mn-cs"/>
              </a:defRPr>
            </a:lvl1pPr>
            <a:lvl2pPr marL="457200" indent="0" algn="l" defTabSz="914400" rtl="0" eaLnBrk="1" latinLnBrk="0" hangingPunct="1">
              <a:lnSpc>
                <a:spcPct val="90000"/>
              </a:lnSpc>
              <a:spcBef>
                <a:spcPts val="1200"/>
              </a:spcBef>
              <a:buClr>
                <a:schemeClr val="accent1"/>
              </a:buClr>
              <a:buSzPct val="100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800"/>
              </a:spcBef>
              <a:buClr>
                <a:schemeClr val="accent1"/>
              </a:buClr>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800"/>
              </a:spcBef>
              <a:buClr>
                <a:schemeClr val="accent1"/>
              </a:buClr>
              <a:buSzPct val="100000"/>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9pPr>
          </a:lstStyle>
          <a:p>
            <a:endParaRPr lang="en-US" sz="1400" dirty="0"/>
          </a:p>
        </p:txBody>
      </p:sp>
      <p:pic>
        <p:nvPicPr>
          <p:cNvPr id="8" name="Picture 7"/>
          <p:cNvPicPr>
            <a:picLocks noChangeAspect="1"/>
          </p:cNvPicPr>
          <p:nvPr/>
        </p:nvPicPr>
        <p:blipFill>
          <a:blip r:embed="rId3"/>
          <a:stretch>
            <a:fillRect/>
          </a:stretch>
        </p:blipFill>
        <p:spPr>
          <a:xfrm>
            <a:off x="6852450" y="624939"/>
            <a:ext cx="4200525" cy="1857375"/>
          </a:xfrm>
          <a:prstGeom prst="rect">
            <a:avLst/>
          </a:prstGeom>
        </p:spPr>
      </p:pic>
      <p:sp>
        <p:nvSpPr>
          <p:cNvPr id="10" name="Subtitle 2"/>
          <p:cNvSpPr txBox="1">
            <a:spLocks/>
          </p:cNvSpPr>
          <p:nvPr/>
        </p:nvSpPr>
        <p:spPr>
          <a:xfrm>
            <a:off x="497565" y="6233064"/>
            <a:ext cx="9604310" cy="422805"/>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Clr>
                <a:schemeClr val="accent1"/>
              </a:buClr>
              <a:buSzPct val="100000"/>
              <a:buFont typeface="Arial" pitchFamily="34" charset="0"/>
              <a:buNone/>
              <a:defRPr sz="2000" b="0" kern="1200">
                <a:solidFill>
                  <a:schemeClr val="accent1"/>
                </a:solidFill>
                <a:latin typeface="+mn-lt"/>
                <a:ea typeface="+mn-ea"/>
                <a:cs typeface="+mn-cs"/>
              </a:defRPr>
            </a:lvl1pPr>
            <a:lvl2pPr marL="457200" indent="0" algn="l" defTabSz="914400" rtl="0" eaLnBrk="1" latinLnBrk="0" hangingPunct="1">
              <a:lnSpc>
                <a:spcPct val="90000"/>
              </a:lnSpc>
              <a:spcBef>
                <a:spcPts val="1200"/>
              </a:spcBef>
              <a:buClr>
                <a:schemeClr val="accent1"/>
              </a:buClr>
              <a:buSzPct val="100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800"/>
              </a:spcBef>
              <a:buClr>
                <a:schemeClr val="accent1"/>
              </a:buClr>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800"/>
              </a:spcBef>
              <a:buClr>
                <a:schemeClr val="accent1"/>
              </a:buClr>
              <a:buSzPct val="100000"/>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9pPr>
          </a:lstStyle>
          <a:p>
            <a:endParaRPr lang="en-US" sz="1400" dirty="0"/>
          </a:p>
        </p:txBody>
      </p:sp>
      <p:pic>
        <p:nvPicPr>
          <p:cNvPr id="11" name="Picture 10"/>
          <p:cNvPicPr>
            <a:picLocks noChangeAspect="1"/>
          </p:cNvPicPr>
          <p:nvPr/>
        </p:nvPicPr>
        <p:blipFill>
          <a:blip r:embed="rId4"/>
          <a:stretch>
            <a:fillRect/>
          </a:stretch>
        </p:blipFill>
        <p:spPr>
          <a:xfrm>
            <a:off x="7265419" y="2750998"/>
            <a:ext cx="3787556" cy="3207072"/>
          </a:xfrm>
          <a:prstGeom prst="rect">
            <a:avLst/>
          </a:prstGeom>
        </p:spPr>
      </p:pic>
      <p:pic>
        <p:nvPicPr>
          <p:cNvPr id="12" name="Picture 11"/>
          <p:cNvPicPr>
            <a:picLocks noChangeAspect="1"/>
          </p:cNvPicPr>
          <p:nvPr/>
        </p:nvPicPr>
        <p:blipFill>
          <a:blip r:embed="rId5"/>
          <a:stretch>
            <a:fillRect/>
          </a:stretch>
        </p:blipFill>
        <p:spPr>
          <a:xfrm>
            <a:off x="1146346" y="1921232"/>
            <a:ext cx="4245162" cy="2030765"/>
          </a:xfrm>
          <a:prstGeom prst="rect">
            <a:avLst/>
          </a:prstGeom>
        </p:spPr>
      </p:pic>
      <p:pic>
        <p:nvPicPr>
          <p:cNvPr id="13" name="Picture 12"/>
          <p:cNvPicPr>
            <a:picLocks noChangeAspect="1"/>
          </p:cNvPicPr>
          <p:nvPr/>
        </p:nvPicPr>
        <p:blipFill>
          <a:blip r:embed="rId6"/>
          <a:stretch>
            <a:fillRect/>
          </a:stretch>
        </p:blipFill>
        <p:spPr>
          <a:xfrm>
            <a:off x="1146346" y="4279033"/>
            <a:ext cx="4245840" cy="1679037"/>
          </a:xfrm>
          <a:prstGeom prst="rect">
            <a:avLst/>
          </a:prstGeom>
        </p:spPr>
      </p:pic>
      <p:pic>
        <p:nvPicPr>
          <p:cNvPr id="3" name="Picture 2"/>
          <p:cNvPicPr>
            <a:picLocks noChangeAspect="1"/>
          </p:cNvPicPr>
          <p:nvPr/>
        </p:nvPicPr>
        <p:blipFill>
          <a:blip r:embed="rId7"/>
          <a:stretch>
            <a:fillRect/>
          </a:stretch>
        </p:blipFill>
        <p:spPr>
          <a:xfrm>
            <a:off x="1146346" y="4279034"/>
            <a:ext cx="4245162" cy="1686082"/>
          </a:xfrm>
          <a:prstGeom prst="rect">
            <a:avLst/>
          </a:prstGeom>
        </p:spPr>
      </p:pic>
    </p:spTree>
    <p:extLst>
      <p:ext uri="{BB962C8B-B14F-4D97-AF65-F5344CB8AC3E}">
        <p14:creationId xmlns:p14="http://schemas.microsoft.com/office/powerpoint/2010/main" val="39392226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Image Matching</a:t>
            </a:r>
            <a:endParaRPr lang="en-US" dirty="0"/>
          </a:p>
        </p:txBody>
      </p:sp>
      <p:sp>
        <p:nvSpPr>
          <p:cNvPr id="4" name="Subtitle 2"/>
          <p:cNvSpPr txBox="1">
            <a:spLocks/>
          </p:cNvSpPr>
          <p:nvPr/>
        </p:nvSpPr>
        <p:spPr>
          <a:xfrm>
            <a:off x="497565" y="6266753"/>
            <a:ext cx="9604310" cy="422805"/>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Clr>
                <a:schemeClr val="accent1"/>
              </a:buClr>
              <a:buSzPct val="100000"/>
              <a:buFont typeface="Arial" pitchFamily="34" charset="0"/>
              <a:buNone/>
              <a:defRPr sz="2000" b="0" kern="1200">
                <a:solidFill>
                  <a:schemeClr val="accent1"/>
                </a:solidFill>
                <a:latin typeface="+mn-lt"/>
                <a:ea typeface="+mn-ea"/>
                <a:cs typeface="+mn-cs"/>
              </a:defRPr>
            </a:lvl1pPr>
            <a:lvl2pPr marL="457200" indent="0" algn="l" defTabSz="914400" rtl="0" eaLnBrk="1" latinLnBrk="0" hangingPunct="1">
              <a:lnSpc>
                <a:spcPct val="90000"/>
              </a:lnSpc>
              <a:spcBef>
                <a:spcPts val="1200"/>
              </a:spcBef>
              <a:buClr>
                <a:schemeClr val="accent1"/>
              </a:buClr>
              <a:buSzPct val="100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800"/>
              </a:spcBef>
              <a:buClr>
                <a:schemeClr val="accent1"/>
              </a:buClr>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800"/>
              </a:spcBef>
              <a:buClr>
                <a:schemeClr val="accent1"/>
              </a:buClr>
              <a:buSzPct val="100000"/>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9pPr>
          </a:lstStyle>
          <a:p>
            <a:r>
              <a:rPr lang="en-US" sz="1400" dirty="0"/>
              <a:t>Images credit Image Processing Online: http://demo.ipol.im/demo/82/</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533" y="1746582"/>
            <a:ext cx="5558236" cy="417295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7916" y="1024689"/>
            <a:ext cx="3697681" cy="4925189"/>
          </a:xfrm>
          <a:prstGeom prst="rect">
            <a:avLst/>
          </a:prstGeom>
        </p:spPr>
      </p:pic>
    </p:spTree>
    <p:extLst>
      <p:ext uri="{BB962C8B-B14F-4D97-AF65-F5344CB8AC3E}">
        <p14:creationId xmlns:p14="http://schemas.microsoft.com/office/powerpoint/2010/main" val="167646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Scale Invariant Feature Transform (SIFT)</a:t>
            </a:r>
            <a:endParaRPr lang="en-US" dirty="0"/>
          </a:p>
        </p:txBody>
      </p:sp>
      <p:sp>
        <p:nvSpPr>
          <p:cNvPr id="16" name="Content Placeholder 15"/>
          <p:cNvSpPr>
            <a:spLocks noGrp="1"/>
          </p:cNvSpPr>
          <p:nvPr>
            <p:ph idx="1"/>
          </p:nvPr>
        </p:nvSpPr>
        <p:spPr>
          <a:xfrm>
            <a:off x="1295400" y="1981201"/>
            <a:ext cx="5864525" cy="3876135"/>
          </a:xfrm>
        </p:spPr>
        <p:txBody>
          <a:bodyPr>
            <a:normAutofit/>
          </a:bodyPr>
          <a:lstStyle/>
          <a:p>
            <a:r>
              <a:rPr lang="en-US" dirty="0" smtClean="0"/>
              <a:t>Algorithm that extracts a set of descriptors from an image</a:t>
            </a:r>
          </a:p>
          <a:p>
            <a:pPr lvl="1"/>
            <a:r>
              <a:rPr lang="en-US" dirty="0" smtClean="0"/>
              <a:t>Descriptors are invariant to image translation, rotation, and scaling </a:t>
            </a:r>
          </a:p>
          <a:p>
            <a:r>
              <a:rPr lang="en-US" dirty="0"/>
              <a:t>Descriptors can be used for matching pairs of images</a:t>
            </a:r>
          </a:p>
          <a:p>
            <a:r>
              <a:rPr lang="en-US" dirty="0" smtClean="0"/>
              <a:t>Algorithm’s effectiveness comes from computing a </a:t>
            </a:r>
            <a:r>
              <a:rPr lang="en-US" dirty="0" err="1" smtClean="0"/>
              <a:t>multiscale</a:t>
            </a:r>
            <a:r>
              <a:rPr lang="en-US" dirty="0" smtClean="0"/>
              <a:t> representation of the images, called a scale space</a:t>
            </a:r>
          </a:p>
          <a:p>
            <a:endParaRPr lang="en-US" dirty="0" smtClean="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9925" y="1657705"/>
            <a:ext cx="4826905" cy="2608053"/>
          </a:xfrm>
          <a:prstGeom prst="rect">
            <a:avLst/>
          </a:prstGeom>
        </p:spPr>
      </p:pic>
      <p:sp>
        <p:nvSpPr>
          <p:cNvPr id="4" name="TextBox 3"/>
          <p:cNvSpPr txBox="1"/>
          <p:nvPr/>
        </p:nvSpPr>
        <p:spPr>
          <a:xfrm>
            <a:off x="7428741" y="4344049"/>
            <a:ext cx="4009885" cy="1754326"/>
          </a:xfrm>
          <a:prstGeom prst="rect">
            <a:avLst/>
          </a:prstGeom>
          <a:noFill/>
        </p:spPr>
        <p:txBody>
          <a:bodyPr wrap="square" rtlCol="0">
            <a:spAutoFit/>
          </a:bodyPr>
          <a:lstStyle/>
          <a:p>
            <a:r>
              <a:rPr lang="en-US" b="1" dirty="0" smtClean="0"/>
              <a:t>Scale</a:t>
            </a:r>
            <a:r>
              <a:rPr lang="en-US" dirty="0" smtClean="0"/>
              <a:t>: the size of objects and content within the image</a:t>
            </a:r>
          </a:p>
          <a:p>
            <a:endParaRPr lang="en-US" b="1" dirty="0" smtClean="0"/>
          </a:p>
          <a:p>
            <a:r>
              <a:rPr lang="en-US" b="1" dirty="0" smtClean="0"/>
              <a:t>Resolution</a:t>
            </a:r>
            <a:r>
              <a:rPr lang="en-US" dirty="0" smtClean="0"/>
              <a:t>: number of pixels in an image</a:t>
            </a:r>
          </a:p>
          <a:p>
            <a:endParaRPr lang="en-US" dirty="0"/>
          </a:p>
        </p:txBody>
      </p:sp>
    </p:spTree>
    <p:extLst>
      <p:ext uri="{BB962C8B-B14F-4D97-AF65-F5344CB8AC3E}">
        <p14:creationId xmlns:p14="http://schemas.microsoft.com/office/powerpoint/2010/main" val="425250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Scale Space: Example</a:t>
            </a:r>
          </a:p>
        </p:txBody>
      </p:sp>
      <p:pic>
        <p:nvPicPr>
          <p:cNvPr id="6" name="Picture 5"/>
          <p:cNvPicPr>
            <a:picLocks noChangeAspect="1"/>
          </p:cNvPicPr>
          <p:nvPr/>
        </p:nvPicPr>
        <p:blipFill rotWithShape="1">
          <a:blip r:embed="rId3"/>
          <a:srcRect l="7218" t="9011" r="8166" b="4475"/>
          <a:stretch/>
        </p:blipFill>
        <p:spPr>
          <a:xfrm>
            <a:off x="879893" y="2527760"/>
            <a:ext cx="3588589" cy="2751826"/>
          </a:xfrm>
          <a:prstGeom prst="rect">
            <a:avLst/>
          </a:prstGeom>
        </p:spPr>
      </p:pic>
      <p:pic>
        <p:nvPicPr>
          <p:cNvPr id="7" name="Picture 6"/>
          <p:cNvPicPr>
            <a:picLocks noChangeAspect="1"/>
          </p:cNvPicPr>
          <p:nvPr/>
        </p:nvPicPr>
        <p:blipFill rotWithShape="1">
          <a:blip r:embed="rId4"/>
          <a:srcRect l="7316" t="9173" r="8795" b="4786"/>
          <a:stretch/>
        </p:blipFill>
        <p:spPr>
          <a:xfrm>
            <a:off x="5357004" y="2911635"/>
            <a:ext cx="2579298" cy="1984076"/>
          </a:xfrm>
          <a:prstGeom prst="rect">
            <a:avLst/>
          </a:prstGeom>
        </p:spPr>
      </p:pic>
      <p:pic>
        <p:nvPicPr>
          <p:cNvPr id="8" name="Picture 7"/>
          <p:cNvPicPr>
            <a:picLocks noChangeAspect="1"/>
          </p:cNvPicPr>
          <p:nvPr/>
        </p:nvPicPr>
        <p:blipFill rotWithShape="1">
          <a:blip r:embed="rId5"/>
          <a:srcRect l="8821" t="9145" r="7782" b="4422"/>
          <a:stretch/>
        </p:blipFill>
        <p:spPr>
          <a:xfrm>
            <a:off x="8928339" y="3135922"/>
            <a:ext cx="1975449" cy="1535501"/>
          </a:xfrm>
          <a:prstGeom prst="rect">
            <a:avLst/>
          </a:prstGeom>
        </p:spPr>
      </p:pic>
      <p:grpSp>
        <p:nvGrpSpPr>
          <p:cNvPr id="11" name="Group 10"/>
          <p:cNvGrpSpPr/>
          <p:nvPr/>
        </p:nvGrpSpPr>
        <p:grpSpPr>
          <a:xfrm>
            <a:off x="6934560" y="879125"/>
            <a:ext cx="4546120" cy="1754326"/>
            <a:chOff x="7108166" y="613380"/>
            <a:chExt cx="4546120" cy="1754326"/>
          </a:xfrm>
        </p:grpSpPr>
        <p:sp>
          <p:nvSpPr>
            <p:cNvPr id="2" name="TextBox 1"/>
            <p:cNvSpPr txBox="1"/>
            <p:nvPr/>
          </p:nvSpPr>
          <p:spPr>
            <a:xfrm>
              <a:off x="7108166" y="613380"/>
              <a:ext cx="4546120" cy="1754326"/>
            </a:xfrm>
            <a:prstGeom prst="rect">
              <a:avLst/>
            </a:prstGeom>
            <a:noFill/>
          </p:spPr>
          <p:txBody>
            <a:bodyPr wrap="square" rtlCol="0">
              <a:spAutoFit/>
            </a:bodyPr>
            <a:lstStyle/>
            <a:p>
              <a:r>
                <a:rPr lang="en-US" b="1" dirty="0"/>
                <a:t>s</a:t>
              </a:r>
              <a:r>
                <a:rPr lang="en-US" b="1" dirty="0" smtClean="0"/>
                <a:t>mall features		large features</a:t>
              </a:r>
            </a:p>
            <a:p>
              <a:endParaRPr lang="en-US" dirty="0"/>
            </a:p>
            <a:p>
              <a:r>
                <a:rPr lang="en-US" dirty="0"/>
                <a:t>f</a:t>
              </a:r>
              <a:r>
                <a:rPr lang="en-US" dirty="0" smtClean="0"/>
                <a:t>ine detail		   course detail</a:t>
              </a:r>
            </a:p>
            <a:p>
              <a:endParaRPr lang="en-US" dirty="0"/>
            </a:p>
            <a:p>
              <a:r>
                <a:rPr lang="en-US" dirty="0" smtClean="0"/>
                <a:t> high res.		</a:t>
              </a:r>
              <a:r>
                <a:rPr lang="en-US" dirty="0"/>
                <a:t> </a:t>
              </a:r>
              <a:r>
                <a:rPr lang="en-US" dirty="0" smtClean="0"/>
                <a:t>       low res.</a:t>
              </a:r>
              <a:endParaRPr lang="en-US" dirty="0"/>
            </a:p>
            <a:p>
              <a:r>
                <a:rPr lang="en-US" dirty="0" smtClean="0"/>
                <a:t>  </a:t>
              </a:r>
              <a:endParaRPr lang="en-US" dirty="0"/>
            </a:p>
          </p:txBody>
        </p:sp>
        <p:sp>
          <p:nvSpPr>
            <p:cNvPr id="3" name="Left-Right Arrow 2"/>
            <p:cNvSpPr/>
            <p:nvPr/>
          </p:nvSpPr>
          <p:spPr>
            <a:xfrm>
              <a:off x="8479766" y="1285335"/>
              <a:ext cx="1436298" cy="12939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928340" y="1037307"/>
              <a:ext cx="558560" cy="276999"/>
            </a:xfrm>
            <a:prstGeom prst="rect">
              <a:avLst/>
            </a:prstGeom>
            <a:noFill/>
          </p:spPr>
          <p:txBody>
            <a:bodyPr wrap="square" rtlCol="0">
              <a:spAutoFit/>
            </a:bodyPr>
            <a:lstStyle/>
            <a:p>
              <a:pPr algn="ctr"/>
              <a:r>
                <a:rPr lang="en-US" sz="1200" dirty="0" smtClean="0"/>
                <a:t>scale</a:t>
              </a:r>
              <a:endParaRPr lang="en-US" dirty="0"/>
            </a:p>
          </p:txBody>
        </p:sp>
        <p:sp>
          <p:nvSpPr>
            <p:cNvPr id="9" name="Left-Right Arrow 8"/>
            <p:cNvSpPr/>
            <p:nvPr/>
          </p:nvSpPr>
          <p:spPr>
            <a:xfrm>
              <a:off x="8479766" y="1849296"/>
              <a:ext cx="1436298" cy="12939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702436" y="1617789"/>
              <a:ext cx="1010368" cy="276999"/>
            </a:xfrm>
            <a:prstGeom prst="rect">
              <a:avLst/>
            </a:prstGeom>
            <a:noFill/>
          </p:spPr>
          <p:txBody>
            <a:bodyPr wrap="square" rtlCol="0">
              <a:spAutoFit/>
            </a:bodyPr>
            <a:lstStyle/>
            <a:p>
              <a:pPr algn="ctr"/>
              <a:r>
                <a:rPr lang="en-US" sz="1200" dirty="0" smtClean="0"/>
                <a:t>resolution</a:t>
              </a:r>
              <a:endParaRPr lang="en-US" dirty="0"/>
            </a:p>
          </p:txBody>
        </p:sp>
      </p:grpSp>
    </p:spTree>
    <p:extLst>
      <p:ext uri="{BB962C8B-B14F-4D97-AF65-F5344CB8AC3E}">
        <p14:creationId xmlns:p14="http://schemas.microsoft.com/office/powerpoint/2010/main" val="52888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Representing an Image</a:t>
            </a:r>
            <a:endParaRPr lang="en-US" dirty="0"/>
          </a:p>
        </p:txBody>
      </p:sp>
      <mc:AlternateContent xmlns:mc="http://schemas.openxmlformats.org/markup-compatibility/2006" xmlns:a14="http://schemas.microsoft.com/office/drawing/2010/main">
        <mc:Choice Requires="a14">
          <p:sp>
            <p:nvSpPr>
              <p:cNvPr id="5" name="Content Placeholder 2"/>
              <p:cNvSpPr>
                <a:spLocks noGrp="1"/>
              </p:cNvSpPr>
              <p:nvPr>
                <p:ph sz="half" idx="1"/>
              </p:nvPr>
            </p:nvSpPr>
            <p:spPr>
              <a:xfrm>
                <a:off x="1295400" y="1981199"/>
                <a:ext cx="9601200" cy="3810001"/>
              </a:xfrm>
            </p:spPr>
            <p:txBody>
              <a:bodyPr/>
              <a:lstStyle/>
              <a:p>
                <a:r>
                  <a:rPr lang="en-US" dirty="0" smtClean="0"/>
                  <a:t>An image can be represented as a function of two variables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e>
                    </m:d>
                    <m:r>
                      <a:rPr lang="en-US" b="0" i="1" smtClean="0">
                        <a:latin typeface="Cambria Math" panose="02040503050406030204" pitchFamily="18" charset="0"/>
                      </a:rPr>
                      <m:t>=</m:t>
                    </m:r>
                    <m:r>
                      <a:rPr lang="en-US" b="0" i="1" smtClean="0">
                        <a:latin typeface="Cambria Math" panose="02040503050406030204" pitchFamily="18" charset="0"/>
                      </a:rPr>
                      <m:t>𝐼</m:t>
                    </m:r>
                  </m:oMath>
                </a14:m>
                <a:endParaRPr lang="en-US" dirty="0" smtClean="0"/>
              </a:p>
              <a:p>
                <a:pPr lvl="1">
                  <a:buClr>
                    <a:srgbClr val="D15A3E"/>
                  </a:buClr>
                </a:pPr>
                <a:r>
                  <a:rPr lang="en-US" dirty="0" smtClean="0"/>
                  <a:t>where </a:t>
                </a:r>
                <a14:m>
                  <m:oMath xmlns:m="http://schemas.openxmlformats.org/officeDocument/2006/math">
                    <m:r>
                      <a:rPr lang="en-US" i="1">
                        <a:latin typeface="Cambria Math" panose="02040503050406030204" pitchFamily="18" charset="0"/>
                      </a:rPr>
                      <m:t>𝑥</m:t>
                    </m:r>
                  </m:oMath>
                </a14:m>
                <a:r>
                  <a:rPr lang="en-US" dirty="0" smtClean="0"/>
                  <a:t> and </a:t>
                </a:r>
                <a14:m>
                  <m:oMath xmlns:m="http://schemas.openxmlformats.org/officeDocument/2006/math">
                    <m:r>
                      <a:rPr lang="en-US" b="0" i="1" smtClean="0">
                        <a:latin typeface="Cambria Math" panose="02040503050406030204" pitchFamily="18" charset="0"/>
                      </a:rPr>
                      <m:t>𝑦</m:t>
                    </m:r>
                  </m:oMath>
                </a14:m>
                <a:r>
                  <a:rPr lang="en-US" dirty="0" smtClean="0"/>
                  <a:t> are spatial coordinates in an image and </a:t>
                </a:r>
                <a14:m>
                  <m:oMath xmlns:m="http://schemas.openxmlformats.org/officeDocument/2006/math">
                    <m:r>
                      <a:rPr lang="en-US" i="1">
                        <a:solidFill>
                          <a:srgbClr val="2D2E2D"/>
                        </a:solidFill>
                        <a:latin typeface="Cambria Math" panose="02040503050406030204" pitchFamily="18" charset="0"/>
                      </a:rPr>
                      <m:t>𝐼</m:t>
                    </m:r>
                    <m:r>
                      <a:rPr lang="en-US" b="0" i="0" smtClean="0">
                        <a:solidFill>
                          <a:srgbClr val="2D2E2D"/>
                        </a:solidFill>
                        <a:latin typeface="Cambria Math" panose="02040503050406030204" pitchFamily="18" charset="0"/>
                      </a:rPr>
                      <m:t> </m:t>
                    </m:r>
                  </m:oMath>
                </a14:m>
                <a:r>
                  <a:rPr lang="en-US" dirty="0" smtClean="0"/>
                  <a:t>returns the intensity of the image at that spatial location</a:t>
                </a:r>
              </a:p>
              <a:p>
                <a:r>
                  <a:rPr lang="en-US" dirty="0" smtClean="0"/>
                  <a:t>An image can also be represented as a matrix with entries ranging from 0 as black to 255 as white</a:t>
                </a:r>
              </a:p>
            </p:txBody>
          </p:sp>
        </mc:Choice>
        <mc:Fallback xmlns="">
          <p:sp>
            <p:nvSpPr>
              <p:cNvPr id="5" name="Content Placeholder 2"/>
              <p:cNvSpPr>
                <a:spLocks noGrp="1" noRot="1" noChangeAspect="1" noMove="1" noResize="1" noEditPoints="1" noAdjustHandles="1" noChangeArrowheads="1" noChangeShapeType="1" noTextEdit="1"/>
              </p:cNvSpPr>
              <p:nvPr>
                <p:ph sz="half" idx="1"/>
              </p:nvPr>
            </p:nvSpPr>
            <p:spPr>
              <a:xfrm>
                <a:off x="1295400" y="1981199"/>
                <a:ext cx="9601200" cy="3810001"/>
              </a:xfrm>
              <a:blipFill rotWithShape="0">
                <a:blip r:embed="rId3"/>
                <a:stretch>
                  <a:fillRect l="-571" t="-1440"/>
                </a:stretch>
              </a:blipFill>
            </p:spPr>
            <p:txBody>
              <a:bodyPr/>
              <a:lstStyle/>
              <a:p>
                <a:r>
                  <a:rPr lang="en-US">
                    <a:noFill/>
                  </a:rPr>
                  <a:t> </a:t>
                </a:r>
              </a:p>
            </p:txBody>
          </p:sp>
        </mc:Fallback>
      </mc:AlternateContent>
      <p:grpSp>
        <p:nvGrpSpPr>
          <p:cNvPr id="6" name="Group 5"/>
          <p:cNvGrpSpPr/>
          <p:nvPr/>
        </p:nvGrpSpPr>
        <p:grpSpPr>
          <a:xfrm>
            <a:off x="1003085" y="3781500"/>
            <a:ext cx="10175522" cy="1906438"/>
            <a:chOff x="1003085" y="3781500"/>
            <a:chExt cx="10175522" cy="1906438"/>
          </a:xfrm>
        </p:grpSpPr>
        <p:sp>
          <p:nvSpPr>
            <p:cNvPr id="9" name="Right Arrow 8"/>
            <p:cNvSpPr/>
            <p:nvPr/>
          </p:nvSpPr>
          <p:spPr>
            <a:xfrm>
              <a:off x="3739184" y="4386155"/>
              <a:ext cx="1397000" cy="698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4"/>
            <a:srcRect l="9785" t="5687" r="7574" b="5903"/>
            <a:stretch/>
          </p:blipFill>
          <p:spPr>
            <a:xfrm>
              <a:off x="1003085" y="3781500"/>
              <a:ext cx="2376073" cy="1906438"/>
            </a:xfrm>
            <a:prstGeom prst="rect">
              <a:avLst/>
            </a:prstGeom>
          </p:spPr>
        </p:pic>
        <p:pic>
          <p:nvPicPr>
            <p:cNvPr id="4" name="Picture 3"/>
            <p:cNvPicPr>
              <a:picLocks noChangeAspect="1"/>
            </p:cNvPicPr>
            <p:nvPr/>
          </p:nvPicPr>
          <p:blipFill>
            <a:blip r:embed="rId5"/>
            <a:stretch>
              <a:fillRect/>
            </a:stretch>
          </p:blipFill>
          <p:spPr>
            <a:xfrm>
              <a:off x="5618279" y="3886199"/>
              <a:ext cx="5560328" cy="1695155"/>
            </a:xfrm>
            <a:prstGeom prst="rect">
              <a:avLst/>
            </a:prstGeom>
          </p:spPr>
        </p:pic>
      </p:grpSp>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apply a filter?</a:t>
            </a:r>
            <a:endParaRPr lang="en-US" dirty="0"/>
          </a:p>
        </p:txBody>
      </p:sp>
      <mc:AlternateContent xmlns:mc="http://schemas.openxmlformats.org/markup-compatibility/2006" xmlns:a14="http://schemas.microsoft.com/office/drawing/2010/main">
        <mc:Choice Requires="a14">
          <p:sp>
            <p:nvSpPr>
              <p:cNvPr id="16" name="Content Placeholder 15"/>
              <p:cNvSpPr>
                <a:spLocks noGrp="1"/>
              </p:cNvSpPr>
              <p:nvPr>
                <p:ph idx="1"/>
              </p:nvPr>
            </p:nvSpPr>
            <p:spPr/>
            <p:txBody>
              <a:bodyPr/>
              <a:lstStyle/>
              <a:p>
                <a:r>
                  <a:rPr lang="en-US" dirty="0" smtClean="0"/>
                  <a:t>Convolution in the spatial domain</a:t>
                </a:r>
              </a:p>
              <a:p>
                <a:pPr lvl="1"/>
                <a:r>
                  <a:rPr lang="en-US" dirty="0" smtClean="0"/>
                  <a:t>Applying a filter to an image </a:t>
                </a:r>
                <a14:m>
                  <m:oMath xmlns:m="http://schemas.openxmlformats.org/officeDocument/2006/math">
                    <m:r>
                      <a:rPr lang="en-US" i="1">
                        <a:latin typeface="Cambria Math" panose="02040503050406030204" pitchFamily="18" charset="0"/>
                      </a:rPr>
                      <m:t>𝑓</m:t>
                    </m:r>
                  </m:oMath>
                </a14:m>
                <a:r>
                  <a:rPr lang="en-US" dirty="0" smtClean="0"/>
                  <a:t> of size </a:t>
                </a:r>
                <a14:m>
                  <m:oMath xmlns:m="http://schemas.openxmlformats.org/officeDocument/2006/math">
                    <m:r>
                      <m:rPr>
                        <m:sty m:val="p"/>
                      </m:rPr>
                      <a:rPr lang="en-US" b="0" i="0" smtClean="0">
                        <a:latin typeface="Cambria Math" panose="02040503050406030204" pitchFamily="18" charset="0"/>
                      </a:rPr>
                      <m:t>M</m:t>
                    </m:r>
                    <m:r>
                      <a:rPr lang="en-US" b="0" i="0" smtClean="0">
                        <a:latin typeface="Cambria Math" panose="02040503050406030204" pitchFamily="18" charset="0"/>
                      </a:rPr>
                      <m:t> </m:t>
                    </m:r>
                    <m:r>
                      <m:rPr>
                        <m:sty m:val="p"/>
                      </m:rPr>
                      <a:rPr lang="en-US" b="0" i="0" smtClean="0">
                        <a:latin typeface="Cambria Math" panose="02040503050406030204" pitchFamily="18" charset="0"/>
                      </a:rPr>
                      <m:t>x</m:t>
                    </m:r>
                    <m:r>
                      <a:rPr lang="en-US" b="0" i="0" smtClean="0">
                        <a:latin typeface="Cambria Math" panose="02040503050406030204" pitchFamily="18" charset="0"/>
                      </a:rPr>
                      <m:t> </m:t>
                    </m:r>
                    <m:r>
                      <m:rPr>
                        <m:sty m:val="p"/>
                      </m:rPr>
                      <a:rPr lang="en-US" b="0" i="0" smtClean="0">
                        <a:latin typeface="Cambria Math" panose="02040503050406030204" pitchFamily="18" charset="0"/>
                      </a:rPr>
                      <m:t>N</m:t>
                    </m:r>
                    <m:r>
                      <a:rPr lang="en-US" i="1">
                        <a:latin typeface="Cambria Math" panose="02040503050406030204" pitchFamily="18" charset="0"/>
                      </a:rPr>
                      <m:t> </m:t>
                    </m:r>
                  </m:oMath>
                </a14:m>
                <a:r>
                  <a:rPr lang="en-US" dirty="0" smtClean="0"/>
                  <a:t>with a filter </a:t>
                </a:r>
                <a14:m>
                  <m:oMath xmlns:m="http://schemas.openxmlformats.org/officeDocument/2006/math">
                    <m:r>
                      <a:rPr lang="en-US" b="0" i="1" smtClean="0">
                        <a:latin typeface="Cambria Math" panose="02040503050406030204" pitchFamily="18" charset="0"/>
                      </a:rPr>
                      <m:t>𝑤</m:t>
                    </m:r>
                  </m:oMath>
                </a14:m>
                <a:r>
                  <a:rPr lang="en-US" dirty="0" smtClean="0"/>
                  <a:t> of size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𝑛</m:t>
                    </m:r>
                    <m:r>
                      <a:rPr lang="en-US" b="0" i="1" smtClean="0">
                        <a:latin typeface="Cambria Math" panose="02040503050406030204" pitchFamily="18" charset="0"/>
                      </a:rPr>
                      <m:t> </m:t>
                    </m:r>
                  </m:oMath>
                </a14:m>
                <a:r>
                  <a:rPr lang="en-US" dirty="0" smtClean="0"/>
                  <a:t>can be expressed as</a:t>
                </a:r>
              </a:p>
              <a:p>
                <a:pPr lvl="2"/>
                <a14:m>
                  <m:oMath xmlns:m="http://schemas.openxmlformats.org/officeDocument/2006/math">
                    <m:r>
                      <a:rPr lang="en-US" sz="2000" b="0" i="1" smtClean="0">
                        <a:latin typeface="Cambria Math" panose="02040503050406030204" pitchFamily="18" charset="0"/>
                      </a:rPr>
                      <m:t>𝑤</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𝑦</m:t>
                        </m:r>
                      </m:e>
                    </m:d>
                    <m:r>
                      <a:rPr lang="en-US" sz="2000" b="0" i="1" smtClean="0">
                        <a:latin typeface="Cambria Math" panose="02040503050406030204" pitchFamily="18" charset="0"/>
                      </a:rPr>
                      <m:t>∗</m:t>
                    </m:r>
                    <m:r>
                      <a:rPr lang="en-US" sz="2000" b="0" i="1" smtClean="0">
                        <a:latin typeface="Cambria Math" panose="02040503050406030204" pitchFamily="18" charset="0"/>
                      </a:rPr>
                      <m:t>𝐼</m:t>
                    </m:r>
                    <m:r>
                      <a:rPr lang="en-US" sz="2000" b="0" i="1" smtClean="0">
                        <a:latin typeface="Cambria Math" panose="02040503050406030204" pitchFamily="18" charset="0"/>
                      </a:rPr>
                      <m:t>= </m:t>
                    </m:r>
                    <m:nary>
                      <m:naryPr>
                        <m:chr m:val="∑"/>
                        <m:ctrlPr>
                          <a:rPr lang="en-US" sz="2000" b="0" i="1" smtClean="0">
                            <a:latin typeface="Cambria Math" panose="02040503050406030204" pitchFamily="18" charset="0"/>
                          </a:rPr>
                        </m:ctrlPr>
                      </m:naryPr>
                      <m:sub>
                        <m:r>
                          <m:rPr>
                            <m:brk m:alnAt="23"/>
                          </m:rPr>
                          <a:rPr lang="en-US" sz="2000" b="0" i="1" smtClean="0">
                            <a:latin typeface="Cambria Math" panose="02040503050406030204" pitchFamily="18" charset="0"/>
                          </a:rPr>
                          <m:t>𝑠</m:t>
                        </m:r>
                        <m:r>
                          <a:rPr lang="en-US" sz="2000" b="0" i="1" smtClean="0">
                            <a:latin typeface="Cambria Math" panose="02040503050406030204" pitchFamily="18" charset="0"/>
                          </a:rPr>
                          <m:t>=−</m:t>
                        </m:r>
                        <m:r>
                          <a:rPr lang="en-US" sz="2000" b="0" i="1" smtClean="0">
                            <a:latin typeface="Cambria Math" panose="02040503050406030204" pitchFamily="18" charset="0"/>
                          </a:rPr>
                          <m:t>𝑎</m:t>
                        </m:r>
                      </m:sub>
                      <m:sup>
                        <m:r>
                          <a:rPr lang="en-US" sz="2000" b="0" i="1" smtClean="0">
                            <a:latin typeface="Cambria Math" panose="02040503050406030204" pitchFamily="18" charset="0"/>
                          </a:rPr>
                          <m:t>𝑎</m:t>
                        </m:r>
                      </m:sup>
                      <m:e>
                        <m:nary>
                          <m:naryPr>
                            <m:chr m:val="∑"/>
                            <m:ctrlPr>
                              <a:rPr lang="en-US" sz="2000" i="1">
                                <a:latin typeface="Cambria Math" panose="02040503050406030204" pitchFamily="18" charset="0"/>
                              </a:rPr>
                            </m:ctrlPr>
                          </m:naryPr>
                          <m:sub>
                            <m:r>
                              <m:rPr>
                                <m:brk m:alnAt="23"/>
                              </m:rPr>
                              <a:rPr lang="en-US" sz="2000" i="1">
                                <a:latin typeface="Cambria Math" panose="02040503050406030204" pitchFamily="18" charset="0"/>
                              </a:rPr>
                              <m:t>𝑡</m:t>
                            </m:r>
                            <m:r>
                              <a:rPr lang="en-US" sz="2000" i="1">
                                <a:latin typeface="Cambria Math" panose="02040503050406030204" pitchFamily="18" charset="0"/>
                              </a:rPr>
                              <m:t>=−</m:t>
                            </m:r>
                            <m:r>
                              <a:rPr lang="en-US" sz="2000" i="1">
                                <a:latin typeface="Cambria Math" panose="02040503050406030204" pitchFamily="18" charset="0"/>
                              </a:rPr>
                              <m:t>𝑏</m:t>
                            </m:r>
                          </m:sub>
                          <m:sup>
                            <m:r>
                              <a:rPr lang="en-US" sz="2000" i="1">
                                <a:latin typeface="Cambria Math" panose="02040503050406030204" pitchFamily="18" charset="0"/>
                              </a:rPr>
                              <m:t>𝑏</m:t>
                            </m:r>
                          </m:sup>
                          <m:e>
                            <m:r>
                              <a:rPr lang="en-US" sz="2000" i="1">
                                <a:latin typeface="Cambria Math" panose="02040503050406030204" pitchFamily="18" charset="0"/>
                              </a:rPr>
                              <m:t>𝑤</m:t>
                            </m:r>
                            <m:d>
                              <m:dPr>
                                <m:ctrlPr>
                                  <a:rPr lang="en-US" sz="2000" i="1">
                                    <a:latin typeface="Cambria Math" panose="02040503050406030204" pitchFamily="18" charset="0"/>
                                  </a:rPr>
                                </m:ctrlPr>
                              </m:dPr>
                              <m:e>
                                <m:r>
                                  <a:rPr lang="en-US" sz="2000" i="1">
                                    <a:latin typeface="Cambria Math" panose="02040503050406030204" pitchFamily="18" charset="0"/>
                                  </a:rPr>
                                  <m:t>𝑠</m:t>
                                </m:r>
                                <m:r>
                                  <a:rPr lang="en-US" sz="2000" i="1">
                                    <a:latin typeface="Cambria Math" panose="02040503050406030204" pitchFamily="18" charset="0"/>
                                  </a:rPr>
                                  <m:t>,</m:t>
                                </m:r>
                                <m:r>
                                  <a:rPr lang="en-US" sz="2000" i="1">
                                    <a:latin typeface="Cambria Math" panose="02040503050406030204" pitchFamily="18" charset="0"/>
                                  </a:rPr>
                                  <m:t>𝑡</m:t>
                                </m:r>
                              </m:e>
                            </m:d>
                            <m:r>
                              <a:rPr lang="en-US" sz="2000" i="1">
                                <a:latin typeface="Cambria Math" panose="02040503050406030204" pitchFamily="18" charset="0"/>
                              </a:rPr>
                              <m:t>𝑓</m:t>
                            </m:r>
                            <m:r>
                              <a:rPr lang="en-US" sz="2000" i="1">
                                <a:latin typeface="Cambria Math" panose="02040503050406030204" pitchFamily="18" charset="0"/>
                              </a:rPr>
                              <m:t>(</m:t>
                            </m:r>
                            <m:r>
                              <a:rPr lang="en-US" sz="2000" i="1">
                                <a:latin typeface="Cambria Math" panose="02040503050406030204" pitchFamily="18" charset="0"/>
                              </a:rPr>
                              <m:t>𝑥</m:t>
                            </m:r>
                            <m:r>
                              <a:rPr lang="en-US" sz="2000" i="1">
                                <a:latin typeface="Cambria Math" panose="02040503050406030204" pitchFamily="18" charset="0"/>
                              </a:rPr>
                              <m:t>+</m:t>
                            </m:r>
                            <m:r>
                              <a:rPr lang="en-US" sz="2000" i="1">
                                <a:latin typeface="Cambria Math" panose="02040503050406030204" pitchFamily="18" charset="0"/>
                              </a:rPr>
                              <m:t>𝑠</m:t>
                            </m:r>
                            <m:r>
                              <a:rPr lang="en-US" sz="2000" i="1">
                                <a:latin typeface="Cambria Math" panose="02040503050406030204" pitchFamily="18" charset="0"/>
                              </a:rPr>
                              <m:t>, </m:t>
                            </m:r>
                            <m:r>
                              <a:rPr lang="en-US" sz="2000" i="1">
                                <a:latin typeface="Cambria Math" panose="02040503050406030204" pitchFamily="18" charset="0"/>
                              </a:rPr>
                              <m:t>𝑦</m:t>
                            </m:r>
                            <m:r>
                              <a:rPr lang="en-US" sz="2000" i="1">
                                <a:latin typeface="Cambria Math" panose="02040503050406030204" pitchFamily="18" charset="0"/>
                              </a:rPr>
                              <m:t>+</m:t>
                            </m:r>
                            <m:r>
                              <a:rPr lang="en-US" sz="2000" i="1">
                                <a:latin typeface="Cambria Math" panose="02040503050406030204" pitchFamily="18" charset="0"/>
                              </a:rPr>
                              <m:t>𝑡</m:t>
                            </m:r>
                            <m:r>
                              <a:rPr lang="en-US" sz="2000" i="1">
                                <a:latin typeface="Cambria Math" panose="02040503050406030204" pitchFamily="18" charset="0"/>
                              </a:rPr>
                              <m:t>)</m:t>
                            </m:r>
                          </m:e>
                        </m:nary>
                      </m:e>
                    </m:nary>
                  </m:oMath>
                </a14:m>
                <a:r>
                  <a:rPr lang="en-US" sz="2000" dirty="0" smtClean="0"/>
                  <a:t>, </a:t>
                </a:r>
              </a:p>
              <a:p>
                <a:pPr marL="506412" lvl="2" indent="0">
                  <a:buNone/>
                </a:pPr>
                <a:r>
                  <a:rPr lang="en-US" dirty="0" smtClean="0"/>
                  <a:t>    for all pixels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=1, 2, 3, …, </m:t>
                    </m:r>
                    <m:r>
                      <a:rPr lang="en-US" b="0" i="1" smtClean="0">
                        <a:latin typeface="Cambria Math" panose="02040503050406030204" pitchFamily="18" charset="0"/>
                      </a:rPr>
                      <m:t>𝑀</m:t>
                    </m:r>
                    <m:r>
                      <a:rPr lang="en-US" b="0" i="1" smtClean="0">
                        <a:latin typeface="Cambria Math" panose="02040503050406030204" pitchFamily="18" charset="0"/>
                      </a:rPr>
                      <m:t>−1</m:t>
                    </m:r>
                  </m:oMath>
                </a14:m>
                <a:r>
                  <a:rPr lang="en-US" dirty="0" smtClean="0"/>
                  <a:t> and </a:t>
                </a:r>
                <a14:m>
                  <m:oMath xmlns:m="http://schemas.openxmlformats.org/officeDocument/2006/math">
                    <m:r>
                      <m:rPr>
                        <m:sty m:val="p"/>
                      </m:rPr>
                      <a:rPr lang="en-US" b="0" i="0" smtClean="0">
                        <a:latin typeface="Cambria Math" panose="02040503050406030204" pitchFamily="18" charset="0"/>
                      </a:rPr>
                      <m:t>y</m:t>
                    </m:r>
                    <m:r>
                      <a:rPr lang="en-US" i="1">
                        <a:latin typeface="Cambria Math" panose="02040503050406030204" pitchFamily="18" charset="0"/>
                      </a:rPr>
                      <m:t>=1, 2, 3, …, </m:t>
                    </m:r>
                    <m:r>
                      <a:rPr lang="en-US" b="0" i="1" smtClean="0">
                        <a:latin typeface="Cambria Math" panose="02040503050406030204" pitchFamily="18" charset="0"/>
                      </a:rPr>
                      <m:t>𝑁</m:t>
                    </m:r>
                    <m:r>
                      <a:rPr lang="en-US" i="1">
                        <a:latin typeface="Cambria Math" panose="02040503050406030204" pitchFamily="18" charset="0"/>
                      </a:rPr>
                      <m:t>−1</m:t>
                    </m:r>
                  </m:oMath>
                </a14:m>
                <a:r>
                  <a:rPr lang="en-US" dirty="0" smtClean="0"/>
                  <a:t>), </a:t>
                </a:r>
              </a:p>
              <a:p>
                <a:pPr marL="506412" lvl="2" indent="0">
                  <a:buNone/>
                </a:pPr>
                <a:r>
                  <a:rPr lang="en-US" dirty="0" smtClean="0"/>
                  <a:t>    where </a:t>
                </a:r>
                <a14:m>
                  <m:oMath xmlns:m="http://schemas.openxmlformats.org/officeDocument/2006/math">
                    <m:r>
                      <m:rPr>
                        <m:sty m:val="p"/>
                      </m:rPr>
                      <a:rPr lang="en-US" b="0" i="0" smtClean="0">
                        <a:latin typeface="Cambria Math" panose="02040503050406030204" pitchFamily="18" charset="0"/>
                      </a:rPr>
                      <m:t>a</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𝑚</m:t>
                        </m:r>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r>
                  <a:rPr lang="en-US" dirty="0" smtClean="0"/>
                  <a:t> and </a:t>
                </a:r>
                <a14:m>
                  <m:oMath xmlns:m="http://schemas.openxmlformats.org/officeDocument/2006/math">
                    <m:r>
                      <m:rPr>
                        <m:sty m:val="p"/>
                      </m:rPr>
                      <a:rPr lang="en-US" b="0" i="0" smtClean="0">
                        <a:latin typeface="Cambria Math" panose="02040503050406030204" pitchFamily="18" charset="0"/>
                      </a:rPr>
                      <m:t>b</m:t>
                    </m:r>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𝑛</m:t>
                        </m:r>
                        <m:r>
                          <a:rPr lang="en-US" i="1">
                            <a:latin typeface="Cambria Math" panose="02040503050406030204" pitchFamily="18" charset="0"/>
                          </a:rPr>
                          <m:t>−1</m:t>
                        </m:r>
                      </m:num>
                      <m:den>
                        <m:r>
                          <a:rPr lang="en-US" i="1">
                            <a:latin typeface="Cambria Math" panose="02040503050406030204" pitchFamily="18" charset="0"/>
                          </a:rPr>
                          <m:t>2</m:t>
                        </m:r>
                      </m:den>
                    </m:f>
                  </m:oMath>
                </a14:m>
                <a:endParaRPr lang="en-US" dirty="0" smtClean="0"/>
              </a:p>
              <a:p>
                <a:pPr lvl="2"/>
                <a:r>
                  <a:rPr lang="en-US" dirty="0" smtClean="0"/>
                  <a:t>Let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ea typeface="Cambria Math" panose="02040503050406030204" pitchFamily="18" charset="0"/>
                          </a:rPr>
                          <m:t>𝜎</m:t>
                        </m:r>
                      </m:sub>
                    </m:sSub>
                    <m:r>
                      <a:rPr lang="en-US" b="0" i="1" smtClean="0">
                        <a:latin typeface="Cambria Math" panose="02040503050406030204" pitchFamily="18" charset="0"/>
                      </a:rPr>
                      <m:t>∗</m:t>
                    </m:r>
                    <m:r>
                      <a:rPr lang="en-US" i="1" smtClean="0">
                        <a:latin typeface="Cambria Math" panose="02040503050406030204" pitchFamily="18" charset="0"/>
                      </a:rPr>
                      <m:t>𝐼</m:t>
                    </m:r>
                  </m:oMath>
                </a14:m>
                <a:r>
                  <a:rPr lang="en-US" dirty="0" smtClean="0"/>
                  <a:t> be convolution </a:t>
                </a:r>
                <a:r>
                  <a:rPr lang="en-US" dirty="0"/>
                  <a:t>of a Gaussian</a:t>
                </a:r>
                <a:endParaRPr lang="en-US" dirty="0" smtClean="0"/>
              </a:p>
              <a:p>
                <a:pPr marL="506412" lvl="2" indent="0">
                  <a:buNone/>
                </a:pPr>
                <a:r>
                  <a:rPr lang="en-US" dirty="0" smtClean="0"/>
                  <a:t>    filter with standard deviation </a:t>
                </a:r>
                <a14:m>
                  <m:oMath xmlns:m="http://schemas.openxmlformats.org/officeDocument/2006/math">
                    <m:r>
                      <a:rPr lang="en-US" i="1">
                        <a:latin typeface="Cambria Math" panose="02040503050406030204" pitchFamily="18" charset="0"/>
                        <a:ea typeface="Cambria Math" panose="02040503050406030204" pitchFamily="18" charset="0"/>
                      </a:rPr>
                      <m:t>𝜎</m:t>
                    </m:r>
                  </m:oMath>
                </a14:m>
                <a:r>
                  <a:rPr lang="en-US" dirty="0" smtClean="0"/>
                  <a:t> over an</a:t>
                </a:r>
              </a:p>
              <a:p>
                <a:pPr marL="506412" lvl="2" indent="0">
                  <a:buNone/>
                </a:pPr>
                <a:r>
                  <a:rPr lang="en-US" dirty="0" smtClean="0"/>
                  <a:t>    image </a:t>
                </a:r>
                <a14:m>
                  <m:oMath xmlns:m="http://schemas.openxmlformats.org/officeDocument/2006/math">
                    <m:r>
                      <a:rPr lang="en-US" b="0" i="1" smtClean="0">
                        <a:latin typeface="Cambria Math" panose="02040503050406030204" pitchFamily="18" charset="0"/>
                      </a:rPr>
                      <m:t>𝐼</m:t>
                    </m:r>
                  </m:oMath>
                </a14:m>
                <a:endParaRPr lang="en-US" dirty="0" smtClean="0"/>
              </a:p>
            </p:txBody>
          </p:sp>
        </mc:Choice>
        <mc:Fallback xmlns="">
          <p:sp>
            <p:nvSpPr>
              <p:cNvPr id="16" name="Content Placeholder 15"/>
              <p:cNvSpPr>
                <a:spLocks noGrp="1" noRot="1" noChangeAspect="1" noMove="1" noResize="1" noEditPoints="1" noAdjustHandles="1" noChangeArrowheads="1" noChangeShapeType="1" noTextEdit="1"/>
              </p:cNvSpPr>
              <p:nvPr>
                <p:ph idx="1"/>
              </p:nvPr>
            </p:nvSpPr>
            <p:spPr>
              <a:blipFill rotWithShape="0">
                <a:blip r:embed="rId2"/>
                <a:stretch>
                  <a:fillRect l="-571" t="-1440" r="-10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3" name="Table 12"/>
              <p:cNvGraphicFramePr>
                <a:graphicFrameLocks noGrp="1"/>
              </p:cNvGraphicFramePr>
              <p:nvPr>
                <p:extLst>
                  <p:ext uri="{D42A27DB-BD31-4B8C-83A1-F6EECF244321}">
                    <p14:modId xmlns:p14="http://schemas.microsoft.com/office/powerpoint/2010/main" val="2605305917"/>
                  </p:ext>
                </p:extLst>
              </p:nvPr>
            </p:nvGraphicFramePr>
            <p:xfrm>
              <a:off x="6404044" y="4383991"/>
              <a:ext cx="3468089" cy="1735667"/>
            </p:xfrm>
            <a:graphic>
              <a:graphicData uri="http://schemas.openxmlformats.org/drawingml/2006/table">
                <a:tbl>
                  <a:tblPr>
                    <a:tableStyleId>{3C2FFA5D-87B4-456A-9821-1D502468CF0F}</a:tableStyleId>
                  </a:tblPr>
                  <a:tblGrid>
                    <a:gridCol w="423845"/>
                    <a:gridCol w="936044"/>
                    <a:gridCol w="785068"/>
                    <a:gridCol w="954539"/>
                    <a:gridCol w="368593"/>
                  </a:tblGrid>
                  <a:tr h="297025">
                    <a:tc>
                      <a:txBody>
                        <a:bodyPr/>
                        <a:lstStyle/>
                        <a:p>
                          <a:pPr algn="ctr"/>
                          <a:endParaRPr lang="en-US" sz="900" dirty="0"/>
                        </a:p>
                      </a:txBody>
                      <a:tcPr anchor="ctr"/>
                    </a:tc>
                    <a:tc>
                      <a:txBody>
                        <a:bodyPr/>
                        <a:lstStyle/>
                        <a:p>
                          <a:pPr algn="ctr"/>
                          <a:endParaRPr lang="en-US" sz="900" dirty="0"/>
                        </a:p>
                      </a:txBody>
                      <a:tcPr anchor="ctr"/>
                    </a:tc>
                    <a:tc>
                      <a:txBody>
                        <a:bodyPr/>
                        <a:lstStyle/>
                        <a:p>
                          <a:pPr algn="ctr"/>
                          <a:endParaRPr lang="en-US" sz="900" dirty="0"/>
                        </a:p>
                      </a:txBody>
                      <a:tcPr anchor="ctr"/>
                    </a:tc>
                    <a:tc>
                      <a:txBody>
                        <a:bodyPr/>
                        <a:lstStyle/>
                        <a:p>
                          <a:pPr algn="ctr"/>
                          <a:endParaRPr lang="en-US" sz="900" dirty="0"/>
                        </a:p>
                      </a:txBody>
                      <a:tcPr anchor="ctr"/>
                    </a:tc>
                    <a:tc>
                      <a:txBody>
                        <a:bodyPr/>
                        <a:lstStyle/>
                        <a:p>
                          <a:pPr algn="ctr"/>
                          <a:endParaRPr lang="en-US" sz="900" dirty="0"/>
                        </a:p>
                      </a:txBody>
                      <a:tcPr anchor="ctr"/>
                    </a:tc>
                  </a:tr>
                  <a:tr h="393250">
                    <a:tc>
                      <a:txBody>
                        <a:bodyPr/>
                        <a:lstStyle/>
                        <a:p>
                          <a:pPr algn="ctr"/>
                          <a:endParaRPr lang="en-US" sz="9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900" smtClean="0">
                                    <a:latin typeface="Cambria Math" panose="02040503050406030204" pitchFamily="18" charset="0"/>
                                  </a:rPr>
                                  <m:t>𝑓</m:t>
                                </m:r>
                                <m:d>
                                  <m:dPr>
                                    <m:ctrlPr>
                                      <a:rPr lang="en-US" sz="900" i="1">
                                        <a:latin typeface="Cambria Math" panose="02040503050406030204" pitchFamily="18" charset="0"/>
                                      </a:rPr>
                                    </m:ctrlPr>
                                  </m:dPr>
                                  <m:e>
                                    <m:r>
                                      <a:rPr lang="en-US" sz="900">
                                        <a:latin typeface="Cambria Math" panose="02040503050406030204" pitchFamily="18" charset="0"/>
                                      </a:rPr>
                                      <m:t>𝑥</m:t>
                                    </m:r>
                                    <m:r>
                                      <a:rPr lang="en-US" sz="900" smtClean="0">
                                        <a:latin typeface="Cambria Math" panose="02040503050406030204" pitchFamily="18" charset="0"/>
                                      </a:rPr>
                                      <m:t>,−1</m:t>
                                    </m:r>
                                    <m:r>
                                      <a:rPr lang="en-US" sz="900">
                                        <a:latin typeface="Cambria Math" panose="02040503050406030204" pitchFamily="18" charset="0"/>
                                      </a:rPr>
                                      <m:t> </m:t>
                                    </m:r>
                                    <m:r>
                                      <a:rPr lang="en-US" sz="900">
                                        <a:latin typeface="Cambria Math" panose="02040503050406030204" pitchFamily="18" charset="0"/>
                                      </a:rPr>
                                      <m:t>𝑦</m:t>
                                    </m:r>
                                    <m:r>
                                      <a:rPr lang="en-US" sz="900" smtClean="0">
                                        <a:latin typeface="Cambria Math" panose="02040503050406030204" pitchFamily="18" charset="0"/>
                                      </a:rPr>
                                      <m:t>−1</m:t>
                                    </m:r>
                                  </m:e>
                                </m:d>
                              </m:oMath>
                            </m:oMathPara>
                          </a14:m>
                          <a:endParaRPr lang="en-US" sz="9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900" smtClean="0">
                                    <a:latin typeface="Cambria Math" panose="02040503050406030204" pitchFamily="18" charset="0"/>
                                  </a:rPr>
                                  <m:t>𝑓</m:t>
                                </m:r>
                                <m:d>
                                  <m:dPr>
                                    <m:ctrlPr>
                                      <a:rPr lang="en-US" sz="900" i="1">
                                        <a:latin typeface="Cambria Math" panose="02040503050406030204" pitchFamily="18" charset="0"/>
                                      </a:rPr>
                                    </m:ctrlPr>
                                  </m:dPr>
                                  <m:e>
                                    <m:r>
                                      <a:rPr lang="en-US" sz="900">
                                        <a:latin typeface="Cambria Math" panose="02040503050406030204" pitchFamily="18" charset="0"/>
                                      </a:rPr>
                                      <m:t>𝑥</m:t>
                                    </m:r>
                                    <m:r>
                                      <a:rPr lang="en-US" sz="900" smtClean="0">
                                        <a:latin typeface="Cambria Math" panose="02040503050406030204" pitchFamily="18" charset="0"/>
                                      </a:rPr>
                                      <m:t>−1,</m:t>
                                    </m:r>
                                    <m:r>
                                      <a:rPr lang="en-US" sz="900">
                                        <a:latin typeface="Cambria Math" panose="02040503050406030204" pitchFamily="18" charset="0"/>
                                      </a:rPr>
                                      <m:t> </m:t>
                                    </m:r>
                                    <m:r>
                                      <a:rPr lang="en-US" sz="900">
                                        <a:latin typeface="Cambria Math" panose="02040503050406030204" pitchFamily="18" charset="0"/>
                                      </a:rPr>
                                      <m:t>𝑦</m:t>
                                    </m:r>
                                  </m:e>
                                </m:d>
                              </m:oMath>
                            </m:oMathPara>
                          </a14:m>
                          <a:endParaRPr lang="en-US" sz="9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900" smtClean="0">
                                    <a:latin typeface="Cambria Math" panose="02040503050406030204" pitchFamily="18" charset="0"/>
                                  </a:rPr>
                                  <m:t>𝑓</m:t>
                                </m:r>
                                <m:d>
                                  <m:dPr>
                                    <m:ctrlPr>
                                      <a:rPr lang="en-US" sz="900" i="1">
                                        <a:latin typeface="Cambria Math" panose="02040503050406030204" pitchFamily="18" charset="0"/>
                                      </a:rPr>
                                    </m:ctrlPr>
                                  </m:dPr>
                                  <m:e>
                                    <m:r>
                                      <a:rPr lang="en-US" sz="900">
                                        <a:latin typeface="Cambria Math" panose="02040503050406030204" pitchFamily="18" charset="0"/>
                                      </a:rPr>
                                      <m:t>𝑥</m:t>
                                    </m:r>
                                    <m:r>
                                      <a:rPr lang="en-US" sz="900" smtClean="0">
                                        <a:latin typeface="Cambria Math" panose="02040503050406030204" pitchFamily="18" charset="0"/>
                                      </a:rPr>
                                      <m:t>−1,</m:t>
                                    </m:r>
                                    <m:r>
                                      <a:rPr lang="en-US" sz="900">
                                        <a:latin typeface="Cambria Math" panose="02040503050406030204" pitchFamily="18" charset="0"/>
                                      </a:rPr>
                                      <m:t> </m:t>
                                    </m:r>
                                    <m:r>
                                      <a:rPr lang="en-US" sz="900">
                                        <a:latin typeface="Cambria Math" panose="02040503050406030204" pitchFamily="18" charset="0"/>
                                      </a:rPr>
                                      <m:t>𝑦</m:t>
                                    </m:r>
                                    <m:r>
                                      <a:rPr lang="en-US" sz="900" smtClean="0">
                                        <a:latin typeface="Cambria Math" panose="02040503050406030204" pitchFamily="18" charset="0"/>
                                      </a:rPr>
                                      <m:t>+1</m:t>
                                    </m:r>
                                  </m:e>
                                </m:d>
                              </m:oMath>
                            </m:oMathPara>
                          </a14:m>
                          <a:endParaRPr lang="en-US" sz="900" dirty="0"/>
                        </a:p>
                      </a:txBody>
                      <a:tcPr anchor="ctr"/>
                    </a:tc>
                    <a:tc>
                      <a:txBody>
                        <a:bodyPr/>
                        <a:lstStyle/>
                        <a:p>
                          <a:pPr algn="ctr"/>
                          <a:endParaRPr lang="en-US" sz="900" dirty="0"/>
                        </a:p>
                      </a:txBody>
                      <a:tcPr anchor="ctr"/>
                    </a:tc>
                  </a:tr>
                  <a:tr h="419220">
                    <a:tc>
                      <a:txBody>
                        <a:bodyPr/>
                        <a:lstStyle/>
                        <a:p>
                          <a:pPr algn="ctr"/>
                          <a:endParaRPr lang="en-US" sz="9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900" smtClean="0">
                                    <a:latin typeface="Cambria Math" panose="02040503050406030204" pitchFamily="18" charset="0"/>
                                  </a:rPr>
                                  <m:t>𝑓</m:t>
                                </m:r>
                                <m:d>
                                  <m:dPr>
                                    <m:ctrlPr>
                                      <a:rPr lang="en-US" sz="900" i="1">
                                        <a:latin typeface="Cambria Math" panose="02040503050406030204" pitchFamily="18" charset="0"/>
                                      </a:rPr>
                                    </m:ctrlPr>
                                  </m:dPr>
                                  <m:e>
                                    <m:r>
                                      <a:rPr lang="en-US" sz="900">
                                        <a:latin typeface="Cambria Math" panose="02040503050406030204" pitchFamily="18" charset="0"/>
                                      </a:rPr>
                                      <m:t>𝑥</m:t>
                                    </m:r>
                                    <m:r>
                                      <a:rPr lang="en-US" sz="900" smtClean="0">
                                        <a:latin typeface="Cambria Math" panose="02040503050406030204" pitchFamily="18" charset="0"/>
                                      </a:rPr>
                                      <m:t>,</m:t>
                                    </m:r>
                                    <m:r>
                                      <a:rPr lang="en-US" sz="900">
                                        <a:latin typeface="Cambria Math" panose="02040503050406030204" pitchFamily="18" charset="0"/>
                                      </a:rPr>
                                      <m:t> </m:t>
                                    </m:r>
                                    <m:r>
                                      <a:rPr lang="en-US" sz="900">
                                        <a:latin typeface="Cambria Math" panose="02040503050406030204" pitchFamily="18" charset="0"/>
                                      </a:rPr>
                                      <m:t>𝑦</m:t>
                                    </m:r>
                                    <m:r>
                                      <a:rPr lang="en-US" sz="900" smtClean="0">
                                        <a:latin typeface="Cambria Math" panose="02040503050406030204" pitchFamily="18" charset="0"/>
                                      </a:rPr>
                                      <m:t>−1</m:t>
                                    </m:r>
                                  </m:e>
                                </m:d>
                              </m:oMath>
                            </m:oMathPara>
                          </a14:m>
                          <a:endParaRPr lang="en-US" sz="9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900" smtClean="0">
                                    <a:latin typeface="Cambria Math" panose="02040503050406030204" pitchFamily="18" charset="0"/>
                                  </a:rPr>
                                  <m:t>𝑓</m:t>
                                </m:r>
                                <m:d>
                                  <m:dPr>
                                    <m:ctrlPr>
                                      <a:rPr lang="en-US" sz="900" i="1">
                                        <a:latin typeface="Cambria Math" panose="02040503050406030204" pitchFamily="18" charset="0"/>
                                      </a:rPr>
                                    </m:ctrlPr>
                                  </m:dPr>
                                  <m:e>
                                    <m:r>
                                      <a:rPr lang="en-US" sz="900">
                                        <a:latin typeface="Cambria Math" panose="02040503050406030204" pitchFamily="18" charset="0"/>
                                      </a:rPr>
                                      <m:t>𝑥</m:t>
                                    </m:r>
                                    <m:r>
                                      <a:rPr lang="en-US" sz="900" smtClean="0">
                                        <a:latin typeface="Cambria Math" panose="02040503050406030204" pitchFamily="18" charset="0"/>
                                      </a:rPr>
                                      <m:t>,</m:t>
                                    </m:r>
                                    <m:r>
                                      <a:rPr lang="en-US" sz="900">
                                        <a:latin typeface="Cambria Math" panose="02040503050406030204" pitchFamily="18" charset="0"/>
                                      </a:rPr>
                                      <m:t> </m:t>
                                    </m:r>
                                    <m:r>
                                      <a:rPr lang="en-US" sz="900">
                                        <a:latin typeface="Cambria Math" panose="02040503050406030204" pitchFamily="18" charset="0"/>
                                      </a:rPr>
                                      <m:t>𝑦</m:t>
                                    </m:r>
                                  </m:e>
                                </m:d>
                              </m:oMath>
                            </m:oMathPara>
                          </a14:m>
                          <a:endParaRPr lang="en-US" sz="9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900" smtClean="0">
                                    <a:latin typeface="Cambria Math" panose="02040503050406030204" pitchFamily="18" charset="0"/>
                                  </a:rPr>
                                  <m:t>𝑓</m:t>
                                </m:r>
                                <m:d>
                                  <m:dPr>
                                    <m:ctrlPr>
                                      <a:rPr lang="en-US" sz="900" i="1">
                                        <a:latin typeface="Cambria Math" panose="02040503050406030204" pitchFamily="18" charset="0"/>
                                      </a:rPr>
                                    </m:ctrlPr>
                                  </m:dPr>
                                  <m:e>
                                    <m:r>
                                      <a:rPr lang="en-US" sz="900">
                                        <a:latin typeface="Cambria Math" panose="02040503050406030204" pitchFamily="18" charset="0"/>
                                      </a:rPr>
                                      <m:t>𝑥</m:t>
                                    </m:r>
                                    <m:r>
                                      <a:rPr lang="en-US" sz="900" smtClean="0">
                                        <a:latin typeface="Cambria Math" panose="02040503050406030204" pitchFamily="18" charset="0"/>
                                      </a:rPr>
                                      <m:t>,</m:t>
                                    </m:r>
                                    <m:r>
                                      <a:rPr lang="en-US" sz="900">
                                        <a:latin typeface="Cambria Math" panose="02040503050406030204" pitchFamily="18" charset="0"/>
                                      </a:rPr>
                                      <m:t> </m:t>
                                    </m:r>
                                    <m:r>
                                      <a:rPr lang="en-US" sz="900">
                                        <a:latin typeface="Cambria Math" panose="02040503050406030204" pitchFamily="18" charset="0"/>
                                      </a:rPr>
                                      <m:t>𝑦</m:t>
                                    </m:r>
                                    <m:r>
                                      <a:rPr lang="en-US" sz="900" smtClean="0">
                                        <a:latin typeface="Cambria Math" panose="02040503050406030204" pitchFamily="18" charset="0"/>
                                      </a:rPr>
                                      <m:t>+1</m:t>
                                    </m:r>
                                  </m:e>
                                </m:d>
                              </m:oMath>
                            </m:oMathPara>
                          </a14:m>
                          <a:endParaRPr lang="en-US" sz="900" dirty="0"/>
                        </a:p>
                      </a:txBody>
                      <a:tcPr anchor="ctr"/>
                    </a:tc>
                    <a:tc>
                      <a:txBody>
                        <a:bodyPr/>
                        <a:lstStyle/>
                        <a:p>
                          <a:pPr algn="ctr"/>
                          <a:endParaRPr lang="en-US" sz="900" dirty="0"/>
                        </a:p>
                      </a:txBody>
                      <a:tcPr anchor="ctr"/>
                    </a:tc>
                  </a:tr>
                  <a:tr h="393250">
                    <a:tc>
                      <a:txBody>
                        <a:bodyPr/>
                        <a:lstStyle/>
                        <a:p>
                          <a:pPr algn="ctr"/>
                          <a:endParaRPr lang="en-US" sz="9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900" smtClean="0">
                                    <a:latin typeface="Cambria Math" panose="02040503050406030204" pitchFamily="18" charset="0"/>
                                  </a:rPr>
                                  <m:t>𝑓</m:t>
                                </m:r>
                                <m:d>
                                  <m:dPr>
                                    <m:ctrlPr>
                                      <a:rPr lang="en-US" sz="900" i="1">
                                        <a:latin typeface="Cambria Math" panose="02040503050406030204" pitchFamily="18" charset="0"/>
                                      </a:rPr>
                                    </m:ctrlPr>
                                  </m:dPr>
                                  <m:e>
                                    <m:r>
                                      <a:rPr lang="en-US" sz="900">
                                        <a:latin typeface="Cambria Math" panose="02040503050406030204" pitchFamily="18" charset="0"/>
                                      </a:rPr>
                                      <m:t>𝑥</m:t>
                                    </m:r>
                                    <m:r>
                                      <a:rPr lang="en-US" sz="900" smtClean="0">
                                        <a:latin typeface="Cambria Math" panose="02040503050406030204" pitchFamily="18" charset="0"/>
                                      </a:rPr>
                                      <m:t>+1,</m:t>
                                    </m:r>
                                    <m:r>
                                      <a:rPr lang="en-US" sz="900">
                                        <a:latin typeface="Cambria Math" panose="02040503050406030204" pitchFamily="18" charset="0"/>
                                      </a:rPr>
                                      <m:t> </m:t>
                                    </m:r>
                                    <m:r>
                                      <a:rPr lang="en-US" sz="900">
                                        <a:latin typeface="Cambria Math" panose="02040503050406030204" pitchFamily="18" charset="0"/>
                                      </a:rPr>
                                      <m:t>𝑦</m:t>
                                    </m:r>
                                    <m:r>
                                      <a:rPr lang="en-US" sz="900" smtClean="0">
                                        <a:latin typeface="Cambria Math" panose="02040503050406030204" pitchFamily="18" charset="0"/>
                                      </a:rPr>
                                      <m:t>−1</m:t>
                                    </m:r>
                                  </m:e>
                                </m:d>
                              </m:oMath>
                            </m:oMathPara>
                          </a14:m>
                          <a:endParaRPr lang="en-US" sz="9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900" smtClean="0">
                                    <a:latin typeface="Cambria Math" panose="02040503050406030204" pitchFamily="18" charset="0"/>
                                  </a:rPr>
                                  <m:t>𝑓</m:t>
                                </m:r>
                                <m:d>
                                  <m:dPr>
                                    <m:ctrlPr>
                                      <a:rPr lang="en-US" sz="900" i="1">
                                        <a:latin typeface="Cambria Math" panose="02040503050406030204" pitchFamily="18" charset="0"/>
                                      </a:rPr>
                                    </m:ctrlPr>
                                  </m:dPr>
                                  <m:e>
                                    <m:r>
                                      <a:rPr lang="en-US" sz="900">
                                        <a:latin typeface="Cambria Math" panose="02040503050406030204" pitchFamily="18" charset="0"/>
                                      </a:rPr>
                                      <m:t>𝑥</m:t>
                                    </m:r>
                                    <m:r>
                                      <a:rPr lang="en-US" sz="900" smtClean="0">
                                        <a:latin typeface="Cambria Math" panose="02040503050406030204" pitchFamily="18" charset="0"/>
                                      </a:rPr>
                                      <m:t>+1,</m:t>
                                    </m:r>
                                    <m:r>
                                      <a:rPr lang="en-US" sz="900">
                                        <a:latin typeface="Cambria Math" panose="02040503050406030204" pitchFamily="18" charset="0"/>
                                      </a:rPr>
                                      <m:t> </m:t>
                                    </m:r>
                                    <m:r>
                                      <a:rPr lang="en-US" sz="900" smtClean="0">
                                        <a:latin typeface="Cambria Math" panose="02040503050406030204" pitchFamily="18" charset="0"/>
                                      </a:rPr>
                                      <m:t>𝑦</m:t>
                                    </m:r>
                                  </m:e>
                                </m:d>
                              </m:oMath>
                            </m:oMathPara>
                          </a14:m>
                          <a:endParaRPr lang="en-US" sz="9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900" smtClean="0">
                                    <a:latin typeface="Cambria Math" panose="02040503050406030204" pitchFamily="18" charset="0"/>
                                  </a:rPr>
                                  <m:t>𝑓</m:t>
                                </m:r>
                                <m:d>
                                  <m:dPr>
                                    <m:ctrlPr>
                                      <a:rPr lang="en-US" sz="900" i="1">
                                        <a:latin typeface="Cambria Math" panose="02040503050406030204" pitchFamily="18" charset="0"/>
                                      </a:rPr>
                                    </m:ctrlPr>
                                  </m:dPr>
                                  <m:e>
                                    <m:r>
                                      <a:rPr lang="en-US" sz="900">
                                        <a:latin typeface="Cambria Math" panose="02040503050406030204" pitchFamily="18" charset="0"/>
                                      </a:rPr>
                                      <m:t>𝑥</m:t>
                                    </m:r>
                                    <m:r>
                                      <a:rPr lang="en-US" sz="900" smtClean="0">
                                        <a:latin typeface="Cambria Math" panose="02040503050406030204" pitchFamily="18" charset="0"/>
                                      </a:rPr>
                                      <m:t>+1,</m:t>
                                    </m:r>
                                    <m:r>
                                      <a:rPr lang="en-US" sz="900">
                                        <a:latin typeface="Cambria Math" panose="02040503050406030204" pitchFamily="18" charset="0"/>
                                      </a:rPr>
                                      <m:t> </m:t>
                                    </m:r>
                                    <m:r>
                                      <a:rPr lang="en-US" sz="900">
                                        <a:latin typeface="Cambria Math" panose="02040503050406030204" pitchFamily="18" charset="0"/>
                                      </a:rPr>
                                      <m:t>𝑦</m:t>
                                    </m:r>
                                    <m:r>
                                      <a:rPr lang="en-US" sz="900" smtClean="0">
                                        <a:latin typeface="Cambria Math" panose="02040503050406030204" pitchFamily="18" charset="0"/>
                                      </a:rPr>
                                      <m:t>+1</m:t>
                                    </m:r>
                                  </m:e>
                                </m:d>
                              </m:oMath>
                            </m:oMathPara>
                          </a14:m>
                          <a:endParaRPr lang="en-US" sz="900" dirty="0"/>
                        </a:p>
                      </a:txBody>
                      <a:tcPr anchor="ctr"/>
                    </a:tc>
                    <a:tc>
                      <a:txBody>
                        <a:bodyPr/>
                        <a:lstStyle/>
                        <a:p>
                          <a:pPr algn="ctr"/>
                          <a:endParaRPr lang="en-US" sz="900" dirty="0"/>
                        </a:p>
                      </a:txBody>
                      <a:tcPr anchor="ctr"/>
                    </a:tc>
                  </a:tr>
                  <a:tr h="232922">
                    <a:tc>
                      <a:txBody>
                        <a:bodyPr/>
                        <a:lstStyle/>
                        <a:p>
                          <a:pPr algn="ctr"/>
                          <a:endParaRPr lang="en-US" sz="900" dirty="0"/>
                        </a:p>
                      </a:txBody>
                      <a:tcPr anchor="ctr"/>
                    </a:tc>
                    <a:tc>
                      <a:txBody>
                        <a:bodyPr/>
                        <a:lstStyle/>
                        <a:p>
                          <a:pPr algn="ctr"/>
                          <a:endParaRPr lang="en-US" sz="900" dirty="0"/>
                        </a:p>
                      </a:txBody>
                      <a:tcPr anchor="ctr"/>
                    </a:tc>
                    <a:tc>
                      <a:txBody>
                        <a:bodyPr/>
                        <a:lstStyle/>
                        <a:p>
                          <a:pPr algn="ctr"/>
                          <a:endParaRPr lang="en-US" sz="900" dirty="0"/>
                        </a:p>
                      </a:txBody>
                      <a:tcPr anchor="ctr"/>
                    </a:tc>
                    <a:tc>
                      <a:txBody>
                        <a:bodyPr/>
                        <a:lstStyle/>
                        <a:p>
                          <a:pPr algn="ctr"/>
                          <a:endParaRPr lang="en-US" sz="900" dirty="0"/>
                        </a:p>
                      </a:txBody>
                      <a:tcPr anchor="ctr"/>
                    </a:tc>
                    <a:tc>
                      <a:txBody>
                        <a:bodyPr/>
                        <a:lstStyle/>
                        <a:p>
                          <a:pPr algn="ctr"/>
                          <a:endParaRPr lang="en-US" sz="900" dirty="0"/>
                        </a:p>
                      </a:txBody>
                      <a:tcPr anchor="ctr"/>
                    </a:tc>
                  </a:tr>
                </a:tbl>
              </a:graphicData>
            </a:graphic>
          </p:graphicFrame>
        </mc:Choice>
        <mc:Fallback xmlns="">
          <p:graphicFrame>
            <p:nvGraphicFramePr>
              <p:cNvPr id="13" name="Table 12"/>
              <p:cNvGraphicFramePr>
                <a:graphicFrameLocks noGrp="1"/>
              </p:cNvGraphicFramePr>
              <p:nvPr>
                <p:extLst>
                  <p:ext uri="{D42A27DB-BD31-4B8C-83A1-F6EECF244321}">
                    <p14:modId xmlns:p14="http://schemas.microsoft.com/office/powerpoint/2010/main" val="2605305917"/>
                  </p:ext>
                </p:extLst>
              </p:nvPr>
            </p:nvGraphicFramePr>
            <p:xfrm>
              <a:off x="6404044" y="4383991"/>
              <a:ext cx="3468089" cy="1735667"/>
            </p:xfrm>
            <a:graphic>
              <a:graphicData uri="http://schemas.openxmlformats.org/drawingml/2006/table">
                <a:tbl>
                  <a:tblPr>
                    <a:tableStyleId>{3C2FFA5D-87B4-456A-9821-1D502468CF0F}</a:tableStyleId>
                  </a:tblPr>
                  <a:tblGrid>
                    <a:gridCol w="423845"/>
                    <a:gridCol w="936044"/>
                    <a:gridCol w="785068"/>
                    <a:gridCol w="954539"/>
                    <a:gridCol w="368593"/>
                  </a:tblGrid>
                  <a:tr h="297025">
                    <a:tc>
                      <a:txBody>
                        <a:bodyPr/>
                        <a:lstStyle/>
                        <a:p>
                          <a:pPr algn="ctr"/>
                          <a:endParaRPr lang="en-US" sz="900" dirty="0"/>
                        </a:p>
                      </a:txBody>
                      <a:tcPr anchor="ctr"/>
                    </a:tc>
                    <a:tc>
                      <a:txBody>
                        <a:bodyPr/>
                        <a:lstStyle/>
                        <a:p>
                          <a:pPr algn="ctr"/>
                          <a:endParaRPr lang="en-US" sz="900" dirty="0"/>
                        </a:p>
                      </a:txBody>
                      <a:tcPr anchor="ctr"/>
                    </a:tc>
                    <a:tc>
                      <a:txBody>
                        <a:bodyPr/>
                        <a:lstStyle/>
                        <a:p>
                          <a:pPr algn="ctr"/>
                          <a:endParaRPr lang="en-US" sz="900" dirty="0"/>
                        </a:p>
                      </a:txBody>
                      <a:tcPr anchor="ctr"/>
                    </a:tc>
                    <a:tc>
                      <a:txBody>
                        <a:bodyPr/>
                        <a:lstStyle/>
                        <a:p>
                          <a:pPr algn="ctr"/>
                          <a:endParaRPr lang="en-US" sz="900" dirty="0"/>
                        </a:p>
                      </a:txBody>
                      <a:tcPr anchor="ctr"/>
                    </a:tc>
                    <a:tc>
                      <a:txBody>
                        <a:bodyPr/>
                        <a:lstStyle/>
                        <a:p>
                          <a:pPr algn="ctr"/>
                          <a:endParaRPr lang="en-US" sz="900" dirty="0"/>
                        </a:p>
                      </a:txBody>
                      <a:tcPr anchor="ctr"/>
                    </a:tc>
                  </a:tr>
                  <a:tr h="393250">
                    <a:tc>
                      <a:txBody>
                        <a:bodyPr/>
                        <a:lstStyle/>
                        <a:p>
                          <a:pPr algn="ctr"/>
                          <a:endParaRPr lang="en-US" sz="900" dirty="0"/>
                        </a:p>
                      </a:txBody>
                      <a:tcPr anchor="ctr"/>
                    </a:tc>
                    <a:tc>
                      <a:txBody>
                        <a:bodyPr/>
                        <a:lstStyle/>
                        <a:p>
                          <a:endParaRPr lang="en-US"/>
                        </a:p>
                      </a:txBody>
                      <a:tcPr anchor="ctr">
                        <a:blipFill rotWithShape="0">
                          <a:blip r:embed="rId3"/>
                          <a:stretch>
                            <a:fillRect l="-45455" t="-78125" r="-225325" b="-270313"/>
                          </a:stretch>
                        </a:blipFill>
                      </a:tcPr>
                    </a:tc>
                    <a:tc>
                      <a:txBody>
                        <a:bodyPr/>
                        <a:lstStyle/>
                        <a:p>
                          <a:endParaRPr lang="en-US"/>
                        </a:p>
                      </a:txBody>
                      <a:tcPr anchor="ctr">
                        <a:blipFill rotWithShape="0">
                          <a:blip r:embed="rId3"/>
                          <a:stretch>
                            <a:fillRect l="-173643" t="-78125" r="-168992" b="-270313"/>
                          </a:stretch>
                        </a:blipFill>
                      </a:tcPr>
                    </a:tc>
                    <a:tc>
                      <a:txBody>
                        <a:bodyPr/>
                        <a:lstStyle/>
                        <a:p>
                          <a:endParaRPr lang="en-US"/>
                        </a:p>
                      </a:txBody>
                      <a:tcPr anchor="ctr">
                        <a:blipFill rotWithShape="0">
                          <a:blip r:embed="rId3"/>
                          <a:stretch>
                            <a:fillRect l="-226282" t="-78125" r="-39744" b="-270313"/>
                          </a:stretch>
                        </a:blipFill>
                      </a:tcPr>
                    </a:tc>
                    <a:tc>
                      <a:txBody>
                        <a:bodyPr/>
                        <a:lstStyle/>
                        <a:p>
                          <a:pPr algn="ctr"/>
                          <a:endParaRPr lang="en-US" sz="900" dirty="0"/>
                        </a:p>
                      </a:txBody>
                      <a:tcPr anchor="ctr"/>
                    </a:tc>
                  </a:tr>
                  <a:tr h="419220">
                    <a:tc>
                      <a:txBody>
                        <a:bodyPr/>
                        <a:lstStyle/>
                        <a:p>
                          <a:pPr algn="ctr"/>
                          <a:endParaRPr lang="en-US" sz="900" dirty="0"/>
                        </a:p>
                      </a:txBody>
                      <a:tcPr anchor="ctr"/>
                    </a:tc>
                    <a:tc>
                      <a:txBody>
                        <a:bodyPr/>
                        <a:lstStyle/>
                        <a:p>
                          <a:endParaRPr lang="en-US"/>
                        </a:p>
                      </a:txBody>
                      <a:tcPr anchor="ctr">
                        <a:blipFill rotWithShape="0">
                          <a:blip r:embed="rId3"/>
                          <a:stretch>
                            <a:fillRect l="-45455" t="-165217" r="-225325" b="-150725"/>
                          </a:stretch>
                        </a:blipFill>
                      </a:tcPr>
                    </a:tc>
                    <a:tc>
                      <a:txBody>
                        <a:bodyPr/>
                        <a:lstStyle/>
                        <a:p>
                          <a:endParaRPr lang="en-US"/>
                        </a:p>
                      </a:txBody>
                      <a:tcPr anchor="ctr">
                        <a:blipFill rotWithShape="0">
                          <a:blip r:embed="rId3"/>
                          <a:stretch>
                            <a:fillRect l="-173643" t="-165217" r="-168992" b="-150725"/>
                          </a:stretch>
                        </a:blipFill>
                      </a:tcPr>
                    </a:tc>
                    <a:tc>
                      <a:txBody>
                        <a:bodyPr/>
                        <a:lstStyle/>
                        <a:p>
                          <a:endParaRPr lang="en-US"/>
                        </a:p>
                      </a:txBody>
                      <a:tcPr anchor="ctr">
                        <a:blipFill rotWithShape="0">
                          <a:blip r:embed="rId3"/>
                          <a:stretch>
                            <a:fillRect l="-226282" t="-165217" r="-39744" b="-150725"/>
                          </a:stretch>
                        </a:blipFill>
                      </a:tcPr>
                    </a:tc>
                    <a:tc>
                      <a:txBody>
                        <a:bodyPr/>
                        <a:lstStyle/>
                        <a:p>
                          <a:pPr algn="ctr"/>
                          <a:endParaRPr lang="en-US" sz="900" dirty="0"/>
                        </a:p>
                      </a:txBody>
                      <a:tcPr anchor="ctr"/>
                    </a:tc>
                  </a:tr>
                  <a:tr h="393250">
                    <a:tc>
                      <a:txBody>
                        <a:bodyPr/>
                        <a:lstStyle/>
                        <a:p>
                          <a:pPr algn="ctr"/>
                          <a:endParaRPr lang="en-US" sz="900" dirty="0"/>
                        </a:p>
                      </a:txBody>
                      <a:tcPr anchor="ctr"/>
                    </a:tc>
                    <a:tc>
                      <a:txBody>
                        <a:bodyPr/>
                        <a:lstStyle/>
                        <a:p>
                          <a:endParaRPr lang="en-US"/>
                        </a:p>
                      </a:txBody>
                      <a:tcPr anchor="ctr">
                        <a:blipFill rotWithShape="0">
                          <a:blip r:embed="rId3"/>
                          <a:stretch>
                            <a:fillRect l="-45455" t="-281538" r="-225325" b="-60000"/>
                          </a:stretch>
                        </a:blipFill>
                      </a:tcPr>
                    </a:tc>
                    <a:tc>
                      <a:txBody>
                        <a:bodyPr/>
                        <a:lstStyle/>
                        <a:p>
                          <a:endParaRPr lang="en-US"/>
                        </a:p>
                      </a:txBody>
                      <a:tcPr anchor="ctr">
                        <a:blipFill rotWithShape="0">
                          <a:blip r:embed="rId3"/>
                          <a:stretch>
                            <a:fillRect l="-173643" t="-281538" r="-168992" b="-60000"/>
                          </a:stretch>
                        </a:blipFill>
                      </a:tcPr>
                    </a:tc>
                    <a:tc>
                      <a:txBody>
                        <a:bodyPr/>
                        <a:lstStyle/>
                        <a:p>
                          <a:endParaRPr lang="en-US"/>
                        </a:p>
                      </a:txBody>
                      <a:tcPr anchor="ctr">
                        <a:blipFill rotWithShape="0">
                          <a:blip r:embed="rId3"/>
                          <a:stretch>
                            <a:fillRect l="-226282" t="-281538" r="-39744" b="-60000"/>
                          </a:stretch>
                        </a:blipFill>
                      </a:tcPr>
                    </a:tc>
                    <a:tc>
                      <a:txBody>
                        <a:bodyPr/>
                        <a:lstStyle/>
                        <a:p>
                          <a:pPr algn="ctr"/>
                          <a:endParaRPr lang="en-US" sz="900" dirty="0"/>
                        </a:p>
                      </a:txBody>
                      <a:tcPr anchor="ctr"/>
                    </a:tc>
                  </a:tr>
                  <a:tr h="232922">
                    <a:tc>
                      <a:txBody>
                        <a:bodyPr/>
                        <a:lstStyle/>
                        <a:p>
                          <a:pPr algn="ctr"/>
                          <a:endParaRPr lang="en-US" sz="900" dirty="0"/>
                        </a:p>
                      </a:txBody>
                      <a:tcPr anchor="ctr"/>
                    </a:tc>
                    <a:tc>
                      <a:txBody>
                        <a:bodyPr/>
                        <a:lstStyle/>
                        <a:p>
                          <a:pPr algn="ctr"/>
                          <a:endParaRPr lang="en-US" sz="900" dirty="0"/>
                        </a:p>
                      </a:txBody>
                      <a:tcPr anchor="ctr"/>
                    </a:tc>
                    <a:tc>
                      <a:txBody>
                        <a:bodyPr/>
                        <a:lstStyle/>
                        <a:p>
                          <a:pPr algn="ctr"/>
                          <a:endParaRPr lang="en-US" sz="900" dirty="0"/>
                        </a:p>
                      </a:txBody>
                      <a:tcPr anchor="ctr"/>
                    </a:tc>
                    <a:tc>
                      <a:txBody>
                        <a:bodyPr/>
                        <a:lstStyle/>
                        <a:p>
                          <a:pPr algn="ctr"/>
                          <a:endParaRPr lang="en-US" sz="900" dirty="0"/>
                        </a:p>
                      </a:txBody>
                      <a:tcPr anchor="ctr"/>
                    </a:tc>
                    <a:tc>
                      <a:txBody>
                        <a:bodyPr/>
                        <a:lstStyle/>
                        <a:p>
                          <a:pPr algn="ctr"/>
                          <a:endParaRPr lang="en-US" sz="900" dirty="0"/>
                        </a:p>
                      </a:txBody>
                      <a:tcPr anchor="ctr"/>
                    </a:tc>
                  </a:tr>
                </a:tbl>
              </a:graphicData>
            </a:graphic>
          </p:graphicFrame>
        </mc:Fallback>
      </mc:AlternateContent>
      <p:grpSp>
        <p:nvGrpSpPr>
          <p:cNvPr id="4" name="Group 3"/>
          <p:cNvGrpSpPr/>
          <p:nvPr/>
        </p:nvGrpSpPr>
        <p:grpSpPr>
          <a:xfrm>
            <a:off x="6485467" y="4338750"/>
            <a:ext cx="3355947" cy="1736675"/>
            <a:chOff x="6485467" y="4338750"/>
            <a:chExt cx="3355947" cy="1736675"/>
          </a:xfrm>
        </p:grpSpPr>
        <p:cxnSp>
          <p:nvCxnSpPr>
            <p:cNvPr id="34" name="Straight Arrow Connector 33"/>
            <p:cNvCxnSpPr/>
            <p:nvPr/>
          </p:nvCxnSpPr>
          <p:spPr>
            <a:xfrm flipV="1">
              <a:off x="9622196" y="4402667"/>
              <a:ext cx="219218" cy="1175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a:off x="6485467" y="4338750"/>
              <a:ext cx="3355947" cy="1736675"/>
              <a:chOff x="6485467" y="4338750"/>
              <a:chExt cx="3355947" cy="1736675"/>
            </a:xfrm>
          </p:grpSpPr>
          <p:cxnSp>
            <p:nvCxnSpPr>
              <p:cNvPr id="30" name="Straight Arrow Connector 29"/>
              <p:cNvCxnSpPr/>
              <p:nvPr/>
            </p:nvCxnSpPr>
            <p:spPr>
              <a:xfrm>
                <a:off x="9561388" y="5896012"/>
                <a:ext cx="219217" cy="1257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6485467" y="5914357"/>
                <a:ext cx="220968" cy="891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6485467" y="4402667"/>
                <a:ext cx="244128" cy="1227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9500580" y="5229710"/>
                <a:ext cx="340834" cy="53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6485467" y="5229710"/>
                <a:ext cx="277431" cy="30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V="1">
                <a:off x="8102600" y="4338750"/>
                <a:ext cx="1" cy="2505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8102600" y="5842388"/>
                <a:ext cx="5811" cy="2330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2553504002"/>
                  </p:ext>
                </p:extLst>
              </p:nvPr>
            </p:nvGraphicFramePr>
            <p:xfrm>
              <a:off x="9500580" y="3342245"/>
              <a:ext cx="2184400" cy="1366030"/>
            </p:xfrm>
            <a:graphic>
              <a:graphicData uri="http://schemas.openxmlformats.org/drawingml/2006/table">
                <a:tbl>
                  <a:tblPr>
                    <a:tableStyleId>{3C2FFA5D-87B4-456A-9821-1D502468CF0F}</a:tableStyleId>
                  </a:tblPr>
                  <a:tblGrid>
                    <a:gridCol w="804335"/>
                    <a:gridCol w="677333"/>
                    <a:gridCol w="702732"/>
                  </a:tblGrid>
                  <a:tr h="466399">
                    <a:tc>
                      <a:txBody>
                        <a:bodyPr/>
                        <a:lstStyle/>
                        <a:p>
                          <a:pPr algn="ctr"/>
                          <a14:m>
                            <m:oMathPara xmlns:m="http://schemas.openxmlformats.org/officeDocument/2006/math">
                              <m:oMathParaPr>
                                <m:jc m:val="centerGroup"/>
                              </m:oMathParaPr>
                              <m:oMath xmlns:m="http://schemas.openxmlformats.org/officeDocument/2006/math">
                                <m:r>
                                  <m:rPr>
                                    <m:sty m:val="p"/>
                                  </m:rPr>
                                  <a:rPr lang="en-US" sz="1200" b="0" i="0" smtClean="0">
                                    <a:latin typeface="Cambria Math" panose="02040503050406030204" pitchFamily="18" charset="0"/>
                                    <a:ea typeface="Cambria Math" panose="02040503050406030204" pitchFamily="18" charset="0"/>
                                  </a:rPr>
                                  <m:t>w</m:t>
                                </m:r>
                                <m:d>
                                  <m:dPr>
                                    <m:ctrlPr>
                                      <a:rPr lang="en-US" sz="1200" i="1">
                                        <a:latin typeface="Cambria Math" panose="02040503050406030204" pitchFamily="18" charset="0"/>
                                        <a:ea typeface="Cambria Math" panose="02040503050406030204" pitchFamily="18" charset="0"/>
                                      </a:rPr>
                                    </m:ctrlPr>
                                  </m:dPr>
                                  <m:e>
                                    <m:r>
                                      <a:rPr lang="en-US" sz="1200" b="0" i="0" smtClean="0">
                                        <a:latin typeface="Cambria Math" panose="02040503050406030204" pitchFamily="18" charset="0"/>
                                        <a:ea typeface="Cambria Math" panose="02040503050406030204" pitchFamily="18" charset="0"/>
                                      </a:rPr>
                                      <m:t>−1,−1</m:t>
                                    </m:r>
                                  </m:e>
                                </m:d>
                              </m:oMath>
                            </m:oMathPara>
                          </a14:m>
                          <a:endParaRPr lang="en-US" sz="1200" dirty="0">
                            <a:latin typeface="Cambria Math" panose="02040503050406030204" pitchFamily="18" charset="0"/>
                            <a:ea typeface="Cambria Math" panose="020405030504060302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m:rPr>
                                    <m:nor/>
                                  </m:rPr>
                                  <a:rPr lang="en-US" sz="1200" dirty="0" smtClean="0">
                                    <a:latin typeface="Cambria Math" panose="02040503050406030204" pitchFamily="18" charset="0"/>
                                    <a:ea typeface="Cambria Math" panose="02040503050406030204" pitchFamily="18" charset="0"/>
                                  </a:rPr>
                                  <m:t>w</m:t>
                                </m:r>
                                <m:d>
                                  <m:dPr>
                                    <m:ctrlPr>
                                      <a:rPr lang="en-US" sz="1200" i="1">
                                        <a:latin typeface="Cambria Math" panose="02040503050406030204" pitchFamily="18" charset="0"/>
                                        <a:ea typeface="Cambria Math" panose="02040503050406030204" pitchFamily="18" charset="0"/>
                                      </a:rPr>
                                    </m:ctrlPr>
                                  </m:dPr>
                                  <m:e>
                                    <m:r>
                                      <a:rPr lang="en-US" sz="1200" b="0" i="1" smtClean="0">
                                        <a:latin typeface="Cambria Math" panose="02040503050406030204" pitchFamily="18" charset="0"/>
                                        <a:ea typeface="Cambria Math" panose="02040503050406030204" pitchFamily="18" charset="0"/>
                                      </a:rPr>
                                      <m:t>−1,0</m:t>
                                    </m:r>
                                  </m:e>
                                </m:d>
                              </m:oMath>
                            </m:oMathPara>
                          </a14:m>
                          <a:endParaRPr lang="en-US" sz="1200" dirty="0">
                            <a:latin typeface="Cambria Math" panose="02040503050406030204" pitchFamily="18" charset="0"/>
                            <a:ea typeface="Cambria Math" panose="020405030504060302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m:rPr>
                                    <m:sty m:val="p"/>
                                  </m:rPr>
                                  <a:rPr lang="en-US" sz="1200" b="0" i="0" smtClean="0">
                                    <a:latin typeface="Cambria Math" panose="02040503050406030204" pitchFamily="18" charset="0"/>
                                    <a:ea typeface="Cambria Math" panose="02040503050406030204" pitchFamily="18" charset="0"/>
                                  </a:rPr>
                                  <m:t>w</m:t>
                                </m:r>
                                <m:d>
                                  <m:dPr>
                                    <m:ctrlPr>
                                      <a:rPr lang="en-US" sz="1200" i="1">
                                        <a:latin typeface="Cambria Math" panose="02040503050406030204" pitchFamily="18" charset="0"/>
                                        <a:ea typeface="Cambria Math" panose="02040503050406030204" pitchFamily="18" charset="0"/>
                                      </a:rPr>
                                    </m:ctrlPr>
                                  </m:dPr>
                                  <m:e>
                                    <m:r>
                                      <a:rPr lang="en-US" sz="1200" b="0" i="1" smtClean="0">
                                        <a:latin typeface="Cambria Math" panose="02040503050406030204" pitchFamily="18" charset="0"/>
                                        <a:ea typeface="Cambria Math" panose="02040503050406030204" pitchFamily="18" charset="0"/>
                                      </a:rPr>
                                      <m:t>−1,1</m:t>
                                    </m:r>
                                  </m:e>
                                </m:d>
                              </m:oMath>
                            </m:oMathPara>
                          </a14:m>
                          <a:endParaRPr lang="en-US" sz="1200" dirty="0">
                            <a:latin typeface="Cambria Math" panose="02040503050406030204" pitchFamily="18" charset="0"/>
                            <a:ea typeface="Cambria Math" panose="02040503050406030204" pitchFamily="18" charset="0"/>
                          </a:endParaRPr>
                        </a:p>
                      </a:txBody>
                      <a:tcPr anchor="ctr"/>
                    </a:tc>
                  </a:tr>
                  <a:tr h="464432">
                    <a:tc>
                      <a:txBody>
                        <a:bodyPr/>
                        <a:lstStyle/>
                        <a:p>
                          <a:pPr algn="ctr"/>
                          <a14:m>
                            <m:oMathPara xmlns:m="http://schemas.openxmlformats.org/officeDocument/2006/math">
                              <m:oMathParaPr>
                                <m:jc m:val="centerGroup"/>
                              </m:oMathParaPr>
                              <m:oMath xmlns:m="http://schemas.openxmlformats.org/officeDocument/2006/math">
                                <m:r>
                                  <m:rPr>
                                    <m:nor/>
                                  </m:rPr>
                                  <a:rPr lang="en-US" sz="1200" dirty="0" smtClean="0">
                                    <a:latin typeface="Cambria Math" panose="02040503050406030204" pitchFamily="18" charset="0"/>
                                    <a:ea typeface="Cambria Math" panose="02040503050406030204" pitchFamily="18" charset="0"/>
                                  </a:rPr>
                                  <m:t>w</m:t>
                                </m:r>
                                <m:d>
                                  <m:dPr>
                                    <m:ctrlPr>
                                      <a:rPr lang="en-US" sz="1200" i="1">
                                        <a:latin typeface="Cambria Math" panose="02040503050406030204" pitchFamily="18" charset="0"/>
                                        <a:ea typeface="Cambria Math" panose="02040503050406030204" pitchFamily="18" charset="0"/>
                                      </a:rPr>
                                    </m:ctrlPr>
                                  </m:dPr>
                                  <m:e>
                                    <m:r>
                                      <a:rPr lang="en-US" sz="1200" b="0" i="0" smtClean="0">
                                        <a:latin typeface="Cambria Math" panose="02040503050406030204" pitchFamily="18" charset="0"/>
                                        <a:ea typeface="Cambria Math" panose="02040503050406030204" pitchFamily="18" charset="0"/>
                                      </a:rPr>
                                      <m:t>0</m:t>
                                    </m:r>
                                    <m:r>
                                      <a:rPr lang="en-US" sz="1200" smtClean="0">
                                        <a:latin typeface="Cambria Math" panose="02040503050406030204" pitchFamily="18" charset="0"/>
                                        <a:ea typeface="Cambria Math" panose="02040503050406030204" pitchFamily="18" charset="0"/>
                                      </a:rPr>
                                      <m:t>,</m:t>
                                    </m:r>
                                    <m:r>
                                      <a:rPr lang="en-US" sz="1200">
                                        <a:latin typeface="Cambria Math" panose="02040503050406030204" pitchFamily="18" charset="0"/>
                                        <a:ea typeface="Cambria Math" panose="02040503050406030204" pitchFamily="18" charset="0"/>
                                      </a:rPr>
                                      <m:t> </m:t>
                                    </m:r>
                                    <m:r>
                                      <a:rPr lang="en-US" sz="1200" b="0" i="1" smtClean="0">
                                        <a:latin typeface="Cambria Math" panose="02040503050406030204" pitchFamily="18" charset="0"/>
                                        <a:ea typeface="Cambria Math" panose="02040503050406030204" pitchFamily="18" charset="0"/>
                                      </a:rPr>
                                      <m:t>−1</m:t>
                                    </m:r>
                                  </m:e>
                                </m:d>
                              </m:oMath>
                            </m:oMathPara>
                          </a14:m>
                          <a:endParaRPr lang="en-US" sz="1200" dirty="0">
                            <a:latin typeface="Cambria Math" panose="02040503050406030204" pitchFamily="18" charset="0"/>
                            <a:ea typeface="Cambria Math" panose="020405030504060302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m:rPr>
                                    <m:sty m:val="p"/>
                                  </m:rPr>
                                  <a:rPr lang="en-US" sz="1200" b="0" i="0" smtClean="0">
                                    <a:latin typeface="Cambria Math" panose="02040503050406030204" pitchFamily="18" charset="0"/>
                                    <a:ea typeface="Cambria Math" panose="02040503050406030204" pitchFamily="18" charset="0"/>
                                  </a:rPr>
                                  <m:t>w</m:t>
                                </m:r>
                                <m:d>
                                  <m:dPr>
                                    <m:ctrlPr>
                                      <a:rPr lang="en-US" sz="1200" i="1">
                                        <a:latin typeface="Cambria Math" panose="02040503050406030204" pitchFamily="18" charset="0"/>
                                        <a:ea typeface="Cambria Math" panose="02040503050406030204" pitchFamily="18" charset="0"/>
                                      </a:rPr>
                                    </m:ctrlPr>
                                  </m:dPr>
                                  <m:e>
                                    <m:r>
                                      <a:rPr lang="en-US" sz="1200" b="0" i="0" smtClean="0">
                                        <a:latin typeface="Cambria Math" panose="02040503050406030204" pitchFamily="18" charset="0"/>
                                        <a:ea typeface="Cambria Math" panose="02040503050406030204" pitchFamily="18" charset="0"/>
                                      </a:rPr>
                                      <m:t>0,</m:t>
                                    </m:r>
                                    <m:r>
                                      <a:rPr lang="en-US" sz="1200">
                                        <a:latin typeface="Cambria Math" panose="02040503050406030204" pitchFamily="18" charset="0"/>
                                        <a:ea typeface="Cambria Math" panose="02040503050406030204" pitchFamily="18" charset="0"/>
                                      </a:rPr>
                                      <m:t> </m:t>
                                    </m:r>
                                    <m:r>
                                      <a:rPr lang="en-US" sz="1200" b="0" i="1" smtClean="0">
                                        <a:latin typeface="Cambria Math" panose="02040503050406030204" pitchFamily="18" charset="0"/>
                                        <a:ea typeface="Cambria Math" panose="02040503050406030204" pitchFamily="18" charset="0"/>
                                      </a:rPr>
                                      <m:t>0</m:t>
                                    </m:r>
                                  </m:e>
                                </m:d>
                              </m:oMath>
                            </m:oMathPara>
                          </a14:m>
                          <a:endParaRPr lang="en-US" sz="1200" dirty="0">
                            <a:latin typeface="Cambria Math" panose="02040503050406030204" pitchFamily="18" charset="0"/>
                            <a:ea typeface="Cambria Math" panose="020405030504060302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m:rPr>
                                    <m:sty m:val="p"/>
                                  </m:rPr>
                                  <a:rPr lang="en-US" sz="1200" b="0" i="0" smtClean="0">
                                    <a:latin typeface="Cambria Math" panose="02040503050406030204" pitchFamily="18" charset="0"/>
                                    <a:ea typeface="Cambria Math" panose="02040503050406030204" pitchFamily="18" charset="0"/>
                                  </a:rPr>
                                  <m:t>w</m:t>
                                </m:r>
                                <m:d>
                                  <m:dPr>
                                    <m:ctrlPr>
                                      <a:rPr lang="en-US" sz="1200" i="1">
                                        <a:latin typeface="Cambria Math" panose="02040503050406030204" pitchFamily="18" charset="0"/>
                                        <a:ea typeface="Cambria Math" panose="02040503050406030204" pitchFamily="18" charset="0"/>
                                      </a:rPr>
                                    </m:ctrlPr>
                                  </m:dPr>
                                  <m:e>
                                    <m:r>
                                      <a:rPr lang="en-US" sz="1200" b="0" i="1" smtClean="0">
                                        <a:latin typeface="Cambria Math" panose="02040503050406030204" pitchFamily="18" charset="0"/>
                                        <a:ea typeface="Cambria Math" panose="02040503050406030204" pitchFamily="18" charset="0"/>
                                      </a:rPr>
                                      <m:t>0,1</m:t>
                                    </m:r>
                                  </m:e>
                                </m:d>
                              </m:oMath>
                            </m:oMathPara>
                          </a14:m>
                          <a:endParaRPr lang="en-US" sz="1200" dirty="0">
                            <a:latin typeface="Cambria Math" panose="02040503050406030204" pitchFamily="18" charset="0"/>
                            <a:ea typeface="Cambria Math" panose="02040503050406030204" pitchFamily="18" charset="0"/>
                          </a:endParaRPr>
                        </a:p>
                      </a:txBody>
                      <a:tcPr anchor="ctr"/>
                    </a:tc>
                  </a:tr>
                  <a:tr h="435199">
                    <a:tc>
                      <a:txBody>
                        <a:bodyPr/>
                        <a:lstStyle/>
                        <a:p>
                          <a:pPr algn="ctr"/>
                          <a14:m>
                            <m:oMathPara xmlns:m="http://schemas.openxmlformats.org/officeDocument/2006/math">
                              <m:oMathParaPr>
                                <m:jc m:val="centerGroup"/>
                              </m:oMathParaPr>
                              <m:oMath xmlns:m="http://schemas.openxmlformats.org/officeDocument/2006/math">
                                <m:r>
                                  <m:rPr>
                                    <m:sty m:val="p"/>
                                  </m:rPr>
                                  <a:rPr lang="en-US" sz="1200" b="0" i="0" smtClean="0">
                                    <a:latin typeface="Cambria Math" panose="02040503050406030204" pitchFamily="18" charset="0"/>
                                    <a:ea typeface="Cambria Math" panose="02040503050406030204" pitchFamily="18" charset="0"/>
                                  </a:rPr>
                                  <m:t>w</m:t>
                                </m:r>
                                <m:d>
                                  <m:dPr>
                                    <m:ctrlPr>
                                      <a:rPr lang="en-US" sz="1200" i="1" smtClean="0">
                                        <a:latin typeface="Cambria Math" panose="02040503050406030204" pitchFamily="18" charset="0"/>
                                        <a:ea typeface="Cambria Math" panose="02040503050406030204" pitchFamily="18" charset="0"/>
                                      </a:rPr>
                                    </m:ctrlPr>
                                  </m:dPr>
                                  <m:e>
                                    <m:r>
                                      <a:rPr lang="en-US" sz="1200" b="0" i="1" smtClean="0">
                                        <a:latin typeface="Cambria Math" panose="02040503050406030204" pitchFamily="18" charset="0"/>
                                        <a:ea typeface="Cambria Math" panose="02040503050406030204" pitchFamily="18" charset="0"/>
                                      </a:rPr>
                                      <m:t>1,−1</m:t>
                                    </m:r>
                                  </m:e>
                                </m:d>
                              </m:oMath>
                            </m:oMathPara>
                          </a14:m>
                          <a:endParaRPr lang="en-US" sz="1200" dirty="0">
                            <a:latin typeface="Cambria Math" panose="02040503050406030204" pitchFamily="18" charset="0"/>
                            <a:ea typeface="Cambria Math" panose="020405030504060302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m:rPr>
                                    <m:nor/>
                                  </m:rPr>
                                  <a:rPr lang="en-US" sz="1200" dirty="0" smtClean="0">
                                    <a:latin typeface="Cambria Math" panose="02040503050406030204" pitchFamily="18" charset="0"/>
                                    <a:ea typeface="Cambria Math" panose="02040503050406030204" pitchFamily="18" charset="0"/>
                                  </a:rPr>
                                  <m:t>w</m:t>
                                </m:r>
                                <m:d>
                                  <m:dPr>
                                    <m:ctrlPr>
                                      <a:rPr lang="en-US" sz="1200" i="1">
                                        <a:latin typeface="Cambria Math" panose="02040503050406030204" pitchFamily="18" charset="0"/>
                                        <a:ea typeface="Cambria Math" panose="02040503050406030204" pitchFamily="18" charset="0"/>
                                      </a:rPr>
                                    </m:ctrlPr>
                                  </m:dPr>
                                  <m:e>
                                    <m:r>
                                      <a:rPr lang="en-US" sz="1200" b="0" i="1" smtClean="0">
                                        <a:latin typeface="Cambria Math" panose="02040503050406030204" pitchFamily="18" charset="0"/>
                                        <a:ea typeface="Cambria Math" panose="02040503050406030204" pitchFamily="18" charset="0"/>
                                      </a:rPr>
                                      <m:t>1,0</m:t>
                                    </m:r>
                                  </m:e>
                                </m:d>
                              </m:oMath>
                            </m:oMathPara>
                          </a14:m>
                          <a:endParaRPr lang="en-US" sz="1200" dirty="0">
                            <a:latin typeface="Cambria Math" panose="02040503050406030204" pitchFamily="18" charset="0"/>
                            <a:ea typeface="Cambria Math" panose="020405030504060302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m:rPr>
                                    <m:sty m:val="p"/>
                                  </m:rPr>
                                  <a:rPr lang="en-US" sz="1200" b="0" i="0" smtClean="0">
                                    <a:latin typeface="Cambria Math" panose="02040503050406030204" pitchFamily="18" charset="0"/>
                                    <a:ea typeface="Cambria Math" panose="02040503050406030204" pitchFamily="18" charset="0"/>
                                  </a:rPr>
                                  <m:t>w</m:t>
                                </m:r>
                                <m:d>
                                  <m:dPr>
                                    <m:ctrlPr>
                                      <a:rPr lang="en-US" sz="1200" i="1">
                                        <a:latin typeface="Cambria Math" panose="02040503050406030204" pitchFamily="18" charset="0"/>
                                        <a:ea typeface="Cambria Math" panose="02040503050406030204" pitchFamily="18" charset="0"/>
                                      </a:rPr>
                                    </m:ctrlPr>
                                  </m:dPr>
                                  <m:e>
                                    <m:r>
                                      <a:rPr lang="en-US" sz="1200" b="0" i="1" smtClean="0">
                                        <a:latin typeface="Cambria Math" panose="02040503050406030204" pitchFamily="18" charset="0"/>
                                        <a:ea typeface="Cambria Math" panose="02040503050406030204" pitchFamily="18" charset="0"/>
                                      </a:rPr>
                                      <m:t>1,1</m:t>
                                    </m:r>
                                  </m:e>
                                </m:d>
                              </m:oMath>
                            </m:oMathPara>
                          </a14:m>
                          <a:endParaRPr lang="en-US" sz="1200" dirty="0">
                            <a:latin typeface="Cambria Math" panose="02040503050406030204" pitchFamily="18" charset="0"/>
                            <a:ea typeface="Cambria Math" panose="02040503050406030204" pitchFamily="18" charset="0"/>
                          </a:endParaRPr>
                        </a:p>
                      </a:txBody>
                      <a:tcPr anchor="ctr"/>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2553504002"/>
                  </p:ext>
                </p:extLst>
              </p:nvPr>
            </p:nvGraphicFramePr>
            <p:xfrm>
              <a:off x="9500580" y="3342245"/>
              <a:ext cx="2184400" cy="1366030"/>
            </p:xfrm>
            <a:graphic>
              <a:graphicData uri="http://schemas.openxmlformats.org/drawingml/2006/table">
                <a:tbl>
                  <a:tblPr>
                    <a:tableStyleId>{3C2FFA5D-87B4-456A-9821-1D502468CF0F}</a:tableStyleId>
                  </a:tblPr>
                  <a:tblGrid>
                    <a:gridCol w="804335"/>
                    <a:gridCol w="677333"/>
                    <a:gridCol w="702732"/>
                  </a:tblGrid>
                  <a:tr h="466399">
                    <a:tc>
                      <a:txBody>
                        <a:bodyPr/>
                        <a:lstStyle/>
                        <a:p>
                          <a:endParaRPr lang="en-US"/>
                        </a:p>
                      </a:txBody>
                      <a:tcPr anchor="ctr">
                        <a:blipFill rotWithShape="0">
                          <a:blip r:embed="rId4"/>
                          <a:stretch>
                            <a:fillRect l="-758" t="-1299" r="-172727" b="-193506"/>
                          </a:stretch>
                        </a:blipFill>
                      </a:tcPr>
                    </a:tc>
                    <a:tc>
                      <a:txBody>
                        <a:bodyPr/>
                        <a:lstStyle/>
                        <a:p>
                          <a:endParaRPr lang="en-US"/>
                        </a:p>
                      </a:txBody>
                      <a:tcPr anchor="ctr">
                        <a:blipFill rotWithShape="0">
                          <a:blip r:embed="rId4"/>
                          <a:stretch>
                            <a:fillRect l="-118750" t="-1299" r="-103571" b="-193506"/>
                          </a:stretch>
                        </a:blipFill>
                      </a:tcPr>
                    </a:tc>
                    <a:tc>
                      <a:txBody>
                        <a:bodyPr/>
                        <a:lstStyle/>
                        <a:p>
                          <a:endParaRPr lang="en-US"/>
                        </a:p>
                      </a:txBody>
                      <a:tcPr anchor="ctr">
                        <a:blipFill rotWithShape="0">
                          <a:blip r:embed="rId4"/>
                          <a:stretch>
                            <a:fillRect l="-213043" t="-1299" r="-870" b="-193506"/>
                          </a:stretch>
                        </a:blipFill>
                      </a:tcPr>
                    </a:tc>
                  </a:tr>
                  <a:tr h="464432">
                    <a:tc>
                      <a:txBody>
                        <a:bodyPr/>
                        <a:lstStyle/>
                        <a:p>
                          <a:endParaRPr lang="en-US"/>
                        </a:p>
                      </a:txBody>
                      <a:tcPr anchor="ctr">
                        <a:blipFill rotWithShape="0">
                          <a:blip r:embed="rId4"/>
                          <a:stretch>
                            <a:fillRect l="-758" t="-102632" r="-172727" b="-96053"/>
                          </a:stretch>
                        </a:blipFill>
                      </a:tcPr>
                    </a:tc>
                    <a:tc>
                      <a:txBody>
                        <a:bodyPr/>
                        <a:lstStyle/>
                        <a:p>
                          <a:endParaRPr lang="en-US"/>
                        </a:p>
                      </a:txBody>
                      <a:tcPr anchor="ctr">
                        <a:blipFill rotWithShape="0">
                          <a:blip r:embed="rId4"/>
                          <a:stretch>
                            <a:fillRect l="-118750" t="-102632" r="-103571" b="-96053"/>
                          </a:stretch>
                        </a:blipFill>
                      </a:tcPr>
                    </a:tc>
                    <a:tc>
                      <a:txBody>
                        <a:bodyPr/>
                        <a:lstStyle/>
                        <a:p>
                          <a:endParaRPr lang="en-US"/>
                        </a:p>
                      </a:txBody>
                      <a:tcPr anchor="ctr">
                        <a:blipFill rotWithShape="0">
                          <a:blip r:embed="rId4"/>
                          <a:stretch>
                            <a:fillRect l="-213043" t="-102632" r="-870" b="-96053"/>
                          </a:stretch>
                        </a:blipFill>
                      </a:tcPr>
                    </a:tc>
                  </a:tr>
                  <a:tr h="435199">
                    <a:tc>
                      <a:txBody>
                        <a:bodyPr/>
                        <a:lstStyle/>
                        <a:p>
                          <a:endParaRPr lang="en-US"/>
                        </a:p>
                      </a:txBody>
                      <a:tcPr anchor="ctr">
                        <a:blipFill rotWithShape="0">
                          <a:blip r:embed="rId4"/>
                          <a:stretch>
                            <a:fillRect l="-758" t="-213889" r="-172727" b="-1389"/>
                          </a:stretch>
                        </a:blipFill>
                      </a:tcPr>
                    </a:tc>
                    <a:tc>
                      <a:txBody>
                        <a:bodyPr/>
                        <a:lstStyle/>
                        <a:p>
                          <a:endParaRPr lang="en-US"/>
                        </a:p>
                      </a:txBody>
                      <a:tcPr anchor="ctr">
                        <a:blipFill rotWithShape="0">
                          <a:blip r:embed="rId4"/>
                          <a:stretch>
                            <a:fillRect l="-118750" t="-213889" r="-103571" b="-1389"/>
                          </a:stretch>
                        </a:blipFill>
                      </a:tcPr>
                    </a:tc>
                    <a:tc>
                      <a:txBody>
                        <a:bodyPr/>
                        <a:lstStyle/>
                        <a:p>
                          <a:endParaRPr lang="en-US"/>
                        </a:p>
                      </a:txBody>
                      <a:tcPr anchor="ctr">
                        <a:blipFill rotWithShape="0">
                          <a:blip r:embed="rId4"/>
                          <a:stretch>
                            <a:fillRect l="-213043" t="-213889" r="-870" b="-1389"/>
                          </a:stretch>
                        </a:blipFill>
                      </a:tcPr>
                    </a:tc>
                  </a:tr>
                </a:tbl>
              </a:graphicData>
            </a:graphic>
          </p:graphicFrame>
        </mc:Fallback>
      </mc:AlternateContent>
    </p:spTree>
    <p:extLst>
      <p:ext uri="{BB962C8B-B14F-4D97-AF65-F5344CB8AC3E}">
        <p14:creationId xmlns:p14="http://schemas.microsoft.com/office/powerpoint/2010/main" val="403908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amond Grid 16x9">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7087C0F-7449-45C4-B248-63D02665BF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diamond grid presentation (widescreen)</Template>
  <TotalTime>0</TotalTime>
  <Words>443</Words>
  <Application>Microsoft Office PowerPoint</Application>
  <PresentationFormat>Widescreen</PresentationFormat>
  <Paragraphs>159</Paragraphs>
  <Slides>21</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Cambria Math</vt:lpstr>
      <vt:lpstr>Diamond Grid 16x9</vt:lpstr>
      <vt:lpstr>Multiscale Image Analysis and Applications</vt:lpstr>
      <vt:lpstr>Outline</vt:lpstr>
      <vt:lpstr>Motivation: A fun problem</vt:lpstr>
      <vt:lpstr>Motivation: A fun problem</vt:lpstr>
      <vt:lpstr>Motivation: Image Matching</vt:lpstr>
      <vt:lpstr>Scale Invariant Feature Transform (SIFT)</vt:lpstr>
      <vt:lpstr>Scale Space: Example</vt:lpstr>
      <vt:lpstr>Representing an Image</vt:lpstr>
      <vt:lpstr>How do we apply a filter?</vt:lpstr>
      <vt:lpstr>Filter: Gaussian</vt:lpstr>
      <vt:lpstr>Filter: Laplacian</vt:lpstr>
      <vt:lpstr>Filter: Laplacian</vt:lpstr>
      <vt:lpstr>How do we create a scale space?</vt:lpstr>
      <vt:lpstr>Scale Space: Example Revisited</vt:lpstr>
      <vt:lpstr>Scale Space: Example Revisited</vt:lpstr>
      <vt:lpstr>Scale Space: Properties</vt:lpstr>
      <vt:lpstr>Application: Image Compression</vt:lpstr>
      <vt:lpstr>Application: Edge Detection</vt:lpstr>
      <vt:lpstr>Application: Image Matching</vt:lpstr>
      <vt:lpstr>SIFT and Further Study</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2015-04-07T00:04:45Z</dcterms:created>
  <dcterms:modified xsi:type="dcterms:W3CDTF">2015-04-10T18:10:39Z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TC030310159991</vt:lpwstr>
  </property>
</Properties>
</file>