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61" r:id="rId3"/>
    <p:sldId id="303" r:id="rId4"/>
    <p:sldId id="311" r:id="rId5"/>
    <p:sldId id="283" r:id="rId6"/>
    <p:sldId id="321" r:id="rId7"/>
    <p:sldId id="257" r:id="rId8"/>
    <p:sldId id="285" r:id="rId9"/>
    <p:sldId id="312" r:id="rId10"/>
    <p:sldId id="305" r:id="rId11"/>
    <p:sldId id="319" r:id="rId12"/>
    <p:sldId id="318" r:id="rId13"/>
    <p:sldId id="307" r:id="rId14"/>
    <p:sldId id="326" r:id="rId15"/>
    <p:sldId id="327" r:id="rId16"/>
    <p:sldId id="306" r:id="rId17"/>
    <p:sldId id="323" r:id="rId18"/>
    <p:sldId id="325" r:id="rId19"/>
    <p:sldId id="324" r:id="rId20"/>
    <p:sldId id="309" r:id="rId21"/>
    <p:sldId id="328" r:id="rId22"/>
    <p:sldId id="329" r:id="rId23"/>
    <p:sldId id="330" r:id="rId24"/>
    <p:sldId id="331" r:id="rId25"/>
    <p:sldId id="322" r:id="rId26"/>
    <p:sldId id="320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0A0D02-0894-4CF4-BCC7-3BA0F86BA7C9}">
          <p14:sldIdLst>
            <p14:sldId id="261"/>
            <p14:sldId id="303"/>
          </p14:sldIdLst>
        </p14:section>
        <p14:section name="1. Motivation" id="{185900AF-2EB7-4B4C-BCF2-54AFAE3A71B0}">
          <p14:sldIdLst>
            <p14:sldId id="311"/>
            <p14:sldId id="283"/>
            <p14:sldId id="321"/>
          </p14:sldIdLst>
        </p14:section>
        <p14:section name="2. Problem Formulation and Image Curvature" id="{D77468FF-B7FA-4A3B-85A5-A1995804DE90}">
          <p14:sldIdLst>
            <p14:sldId id="257"/>
            <p14:sldId id="285"/>
            <p14:sldId id="312"/>
          </p14:sldIdLst>
        </p14:section>
        <p14:section name="2. A. Image Curvature" id="{6A7710B3-CAA2-45EE-A490-BA38B76B9E84}">
          <p14:sldIdLst>
            <p14:sldId id="305"/>
          </p14:sldIdLst>
        </p14:section>
        <p14:section name="2. B. Denoising Curvature" id="{692B1C62-CFA6-D749-9DDE-17FD8DABF252}">
          <p14:sldIdLst>
            <p14:sldId id="319"/>
            <p14:sldId id="318"/>
            <p14:sldId id="307"/>
            <p14:sldId id="326"/>
            <p14:sldId id="327"/>
            <p14:sldId id="306"/>
            <p14:sldId id="323"/>
          </p14:sldIdLst>
        </p14:section>
        <p14:section name="2. C. Image Reconstruction" id="{88A9F386-0793-2F4A-A34A-D0ABD47D22A5}">
          <p14:sldIdLst>
            <p14:sldId id="325"/>
            <p14:sldId id="324"/>
          </p14:sldIdLst>
        </p14:section>
        <p14:section name="3. Non-local Means" id="{CEBFB186-250F-445E-8312-674B3BD0733C}">
          <p14:sldIdLst>
            <p14:sldId id="309"/>
            <p14:sldId id="328"/>
            <p14:sldId id="329"/>
            <p14:sldId id="330"/>
            <p14:sldId id="331"/>
          </p14:sldIdLst>
        </p14:section>
        <p14:section name="4. Current Work: Adapting the Framework To Curvature" id="{D774B3E5-5EC4-4348-B19C-B0309F2D4E52}">
          <p14:sldIdLst>
            <p14:sldId id="322"/>
            <p14:sldId id="320"/>
          </p14:sldIdLst>
        </p14:section>
        <p14:section name="5. Current Work" id="{89438E6B-B686-4B7B-9CBE-3AB17D4070D0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7" autoAdjust="0"/>
    <p:restoredTop sz="75809"/>
  </p:normalViewPr>
  <p:slideViewPr>
    <p:cSldViewPr snapToGrid="0">
      <p:cViewPr varScale="1">
        <p:scale>
          <a:sx n="66" d="100"/>
          <a:sy n="66" d="100"/>
        </p:scale>
        <p:origin x="1368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2-15T20:34:37.676" idx="95">
    <p:pos x="10" y="10"/>
    <p:text>It is important to point out that what we propose here is not a PDE-based denoising method, but rather a general denoising framework. Specifically, instead of directly denoising I with some algorithm F to obtain a clean approximation u = F(I), one can do the following:
Step 1: Given a noisy image, I, denoise κ(I) to obtain κd = F(κ(I)).
Step 2: Construct a new image uˆ whose curvature matches that of κd.
The resulting image uˆ from Step 2 will be a clean version of I, and one that we claim will generally have a higher SNR than u. To illustrate the broad applicability of this approach, in Section 3 we demonstrate that the regularizer F can come from vastly different schools for denoising, including variational methods as well as patch-based approaches.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Specifically</a:t>
                </a:r>
                <a:r>
                  <a:rPr lang="en-US" baseline="0" dirty="0" smtClean="0"/>
                  <a:t> with this work’s method of modifying how step 3 is calculated.</a:t>
                </a:r>
                <a:endParaRPr lang="en-US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	Then</a:t>
                </a:r>
                <a:r>
                  <a:rPr lang="en-US" baseline="0" dirty="0" smtClean="0"/>
                  <a:t> reconstruct a clean image by </a:t>
                </a:r>
                <a:r>
                  <a:rPr lang="en-US" dirty="0" smtClean="0"/>
                  <a:t>Generating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new image whose level line curvature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/>
                  <a:t> and level line contrast matches the noisy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definition of curvature is the one you typically see in a calc3 class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multiple methods for defining the curvature of an image,</a:t>
            </a:r>
            <a:r>
              <a:rPr lang="en-US" baseline="0" dirty="0" smtClean="0"/>
              <a:t> but we will consider this definition for the talk. </a:t>
            </a:r>
          </a:p>
          <a:p>
            <a:r>
              <a:rPr lang="en-US" baseline="0" dirty="0" smtClean="0"/>
              <a:t>The fractional term is the unit normal vectors to the level lines of the image (the level lines are just pixels with the same intensity value)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you take the gradient of this (which is really the divergence of the vector field of unit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of the level lines) you get the change in the unit normal vectors or curvature</a:t>
            </a:r>
          </a:p>
          <a:p>
            <a:r>
              <a:rPr lang="en-US" baseline="0" dirty="0" smtClean="0"/>
              <a:t>We approximate this with forward/backward or central differences. In practice we have found forward/backward differences to be most effective</a:t>
            </a:r>
          </a:p>
          <a:p>
            <a:endParaRPr lang="en-US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are examples of curvature images of </a:t>
            </a:r>
            <a:r>
              <a:rPr lang="en-US" baseline="0" dirty="0" err="1" smtClean="0"/>
              <a:t>lena</a:t>
            </a:r>
            <a:r>
              <a:rPr lang="en-US" baseline="0" dirty="0" smtClean="0"/>
              <a:t> and the lighthouse (respectively)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we’ve </a:t>
            </a:r>
            <a:r>
              <a:rPr lang="en-US" dirty="0" err="1" smtClean="0"/>
              <a:t>denoised</a:t>
            </a:r>
            <a:r>
              <a:rPr lang="en-US" baseline="0" dirty="0" smtClean="0"/>
              <a:t> the curvature image, how do we get back the original image?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(read slide – emphasize the basic idea with the two bullet points)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main challenges of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image curvature is that curvature is not a linear operation. </a:t>
            </a:r>
          </a:p>
          <a:p>
            <a:endParaRPr lang="en-US" baseline="0" dirty="0" smtClean="0"/>
          </a:p>
          <a:p>
            <a:r>
              <a:rPr lang="en-US" dirty="0" smtClean="0"/>
              <a:t>Ther</a:t>
            </a:r>
            <a:r>
              <a:rPr lang="en-US" baseline="0" dirty="0" smtClean="0"/>
              <a:t>e are many other challenges with the </a:t>
            </a:r>
            <a:r>
              <a:rPr lang="en-US" baseline="0" dirty="0" err="1" smtClean="0"/>
              <a:t>Curavure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Framework but the issue we are concerned </a:t>
            </a:r>
          </a:p>
          <a:p>
            <a:r>
              <a:rPr lang="en-US" baseline="0" dirty="0" smtClean="0"/>
              <a:t>with in this talk is getting the best </a:t>
            </a:r>
            <a:r>
              <a:rPr lang="en-US" baseline="0" dirty="0" err="1" smtClean="0"/>
              <a:t>denoised</a:t>
            </a:r>
            <a:r>
              <a:rPr lang="en-US" baseline="0" dirty="0" smtClean="0"/>
              <a:t> curvature image possible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rest of the talk is dedicated to exploring a way of adapting an existing algorithm to fit within the curvature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framework</a:t>
            </a:r>
          </a:p>
          <a:p>
            <a:r>
              <a:rPr lang="en-US" baseline="0" dirty="0" smtClean="0"/>
              <a:t>And attempting to exploit self similarity within different representations of the data for getting an optimal </a:t>
            </a:r>
            <a:r>
              <a:rPr lang="en-US" baseline="0" dirty="0" err="1" smtClean="0"/>
              <a:t>denoised</a:t>
            </a:r>
            <a:r>
              <a:rPr lang="en-US" baseline="0" dirty="0" smtClean="0"/>
              <a:t> result in step 3 of the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reiterate, we are focusing</a:t>
                </a:r>
                <a:r>
                  <a:rPr lang="en-US" baseline="0" dirty="0" smtClean="0"/>
                  <a:t> on step 3. How can we get the best curvature image – preserving intensity and geometry?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80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</a:t>
            </a:r>
            <a:r>
              <a:rPr lang="en-US" baseline="0" dirty="0" smtClean="0"/>
              <a:t> the brief idea of what NLM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is how we adapt NLM for considering curvature image data.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</a:t>
                </a:r>
                <a:r>
                  <a:rPr lang="en-US" baseline="0" dirty="0" smtClean="0"/>
                  <a:t> images on the right have regions highlighted in red which represent the example we will walk through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We generated this data by taking a clean </a:t>
                </a:r>
                <a:r>
                  <a:rPr lang="en-US" baseline="0" dirty="0" err="1" smtClean="0"/>
                  <a:t>lena</a:t>
                </a:r>
                <a:r>
                  <a:rPr lang="en-US" baseline="0" dirty="0" smtClean="0"/>
                  <a:t> image as seen on slide 8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To generate the images seen here, I took the </a:t>
                </a:r>
                <a:r>
                  <a:rPr lang="en-US" baseline="0" dirty="0" err="1" smtClean="0"/>
                  <a:t>lena</a:t>
                </a:r>
                <a:r>
                  <a:rPr lang="en-US" baseline="0" dirty="0" smtClean="0"/>
                  <a:t> image that is assumed to be clean and added sigma = 15 random Gaussian noise to the image. I then extracted this small subset of the image and highlighted a single region of interest. On the next slide you will see this region of interest in each of these three representations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3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These</a:t>
                </a:r>
                <a:r>
                  <a:rPr lang="en-US" baseline="0" dirty="0" smtClean="0"/>
                  <a:t> are the “base” patches we are trying to denoise (as highlighted in the previous images)</a:t>
                </a:r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Explain</a:t>
                </a:r>
                <a:r>
                  <a:rPr lang="en-US" baseline="0" dirty="0" smtClean="0"/>
                  <a:t> how we generate this data and what this picture means and then parlay into the graph plots which show some strange facts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This data represents the “search” patches that were given the highest similarity score for each representation</a:t>
                </a:r>
              </a:p>
              <a:p>
                <a:r>
                  <a:rPr lang="en-US" baseline="0" dirty="0" smtClean="0"/>
                  <a:t>Match1 = highest</a:t>
                </a:r>
              </a:p>
              <a:p>
                <a:r>
                  <a:rPr lang="en-US" baseline="0" dirty="0" smtClean="0"/>
                  <a:t>Match2 = second highest</a:t>
                </a:r>
              </a:p>
              <a:p>
                <a:r>
                  <a:rPr lang="en-US" baseline="0" dirty="0" smtClean="0"/>
                  <a:t>Match3 = third highest</a:t>
                </a:r>
              </a:p>
              <a:p>
                <a:r>
                  <a:rPr lang="en-US" baseline="0" dirty="0" smtClean="0"/>
                  <a:t>	.. Similarity score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32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aseline="0" dirty="0" smtClean="0"/>
              <a:t>represent how much self-similarity there is in each representation of data – its weird that edge data does not have as much information as natural or curvature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These</a:t>
                </a:r>
                <a:r>
                  <a:rPr lang="en-US" baseline="0" dirty="0" smtClean="0"/>
                  <a:t> are the “base” patches we are trying to denoise (as highlighted in the previous images)</a:t>
                </a:r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These</a:t>
                </a:r>
                <a:r>
                  <a:rPr lang="en-US" baseline="0" dirty="0" smtClean="0"/>
                  <a:t> are the “base” patches we are trying to denoise (as highlighted in the previous images)</a:t>
                </a:r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3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These</a:t>
                </a:r>
                <a:r>
                  <a:rPr lang="en-US" baseline="0" dirty="0" smtClean="0"/>
                  <a:t> are the “base” patches we are trying to denoise (as highlighted in the previous images)</a:t>
                </a:r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bottom image has more information within the lower</a:t>
                </a:r>
                <a:r>
                  <a:rPr lang="en-US" baseline="0" dirty="0" smtClean="0"/>
                  <a:t> left corner of the square you see on the left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3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Ultimately, our results demonstrate that a balance between self-similarity and geometry should result in the most effective </a:t>
            </a:r>
            <a:r>
              <a:rPr lang="en-US" dirty="0" err="1" smtClean="0">
                <a:latin typeface="Gill Sans" charset="0"/>
                <a:ea typeface="Gill Sans" charset="0"/>
                <a:cs typeface="Gill Sans" charset="0"/>
              </a:rPr>
              <a:t>denoising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 method.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8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43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everyone for</a:t>
            </a:r>
            <a:r>
              <a:rPr lang="en-US" baseline="0" dirty="0" smtClean="0"/>
              <a:t> being attentive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thank</a:t>
            </a:r>
            <a:r>
              <a:rPr lang="en-US" baseline="0" dirty="0" smtClean="0"/>
              <a:t> you to my research advisor Dr. </a:t>
            </a:r>
            <a:r>
              <a:rPr lang="en-US" baseline="0" dirty="0" err="1" smtClean="0"/>
              <a:t>stacey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levine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donovan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ramsey</a:t>
            </a:r>
            <a:r>
              <a:rPr lang="en-US" baseline="0" dirty="0" smtClean="0"/>
              <a:t> for helpful discussions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feel free to ask any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left you see </a:t>
            </a:r>
            <a:r>
              <a:rPr lang="en-US" baseline="0" dirty="0" err="1" smtClean="0"/>
              <a:t>Lenna</a:t>
            </a:r>
            <a:r>
              <a:rPr lang="en-US" baseline="0" dirty="0" smtClean="0"/>
              <a:t>, a common photo in the image processing community shown with added Gaussian noise</a:t>
            </a:r>
          </a:p>
          <a:p>
            <a:r>
              <a:rPr lang="en-US" dirty="0" smtClean="0"/>
              <a:t>On</a:t>
            </a:r>
            <a:r>
              <a:rPr lang="en-US" baseline="0" dirty="0" smtClean="0"/>
              <a:t> the right you see </a:t>
            </a:r>
            <a:r>
              <a:rPr lang="en-US" baseline="0" dirty="0" err="1" smtClean="0"/>
              <a:t>Lenna</a:t>
            </a:r>
            <a:r>
              <a:rPr lang="en-US" baseline="0" dirty="0" smtClean="0"/>
              <a:t>, after we computed the curvature of her level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4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well can we currently </a:t>
            </a:r>
            <a:r>
              <a:rPr lang="en-US" baseline="0" dirty="0" err="1" smtClean="0"/>
              <a:t>denoise</a:t>
            </a:r>
            <a:r>
              <a:rPr lang="en-US" baseline="0" dirty="0" smtClean="0"/>
              <a:t> images?</a:t>
            </a:r>
          </a:p>
          <a:p>
            <a:endParaRPr lang="en-US" dirty="0" smtClean="0"/>
          </a:p>
          <a:p>
            <a:r>
              <a:rPr lang="en-US" dirty="0" smtClean="0"/>
              <a:t>BM3D</a:t>
            </a:r>
            <a:r>
              <a:rPr lang="en-US" baseline="0" dirty="0" smtClean="0"/>
              <a:t> is one algorithm in the class of algorithms that approach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by considering patches – its good. </a:t>
            </a:r>
          </a:p>
          <a:p>
            <a:endParaRPr lang="en-US" baseline="0" dirty="0" smtClean="0"/>
          </a:p>
          <a:p>
            <a:r>
              <a:rPr lang="en-US" dirty="0" smtClean="0"/>
              <a:t>It turns out that BM3D</a:t>
            </a:r>
            <a:r>
              <a:rPr lang="en-US" baseline="0" dirty="0" smtClean="0"/>
              <a:t> is about as close to as good as patch based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algorithms can get (in terms of mean square error)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blew up one section of the images</a:t>
            </a:r>
            <a:r>
              <a:rPr lang="en-US" baseline="0" dirty="0" smtClean="0"/>
              <a:t> from the previous slide.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you can notice that the image on the right is much smoother than the image on the left: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	Clouds, edges,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 we like to think of an image</a:t>
            </a:r>
            <a:r>
              <a:rPr lang="en-US" baseline="0" dirty="0" smtClean="0"/>
              <a:t> as a function of two variables where at some location there is an intensity value and we represent this as a matrix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will see later, sometimes it is helpful to think about an image as a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Normally we have some image that was corrupted by noise but don’t know exactly</a:t>
                </a:r>
                <a:r>
                  <a:rPr lang="en-US" baseline="0" dirty="0" smtClean="0"/>
                  <a:t> what the noise is.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However, we usually assume the noise is Gaussian and model a noisy image as y = x + 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Notation: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〖</a:t>
                </a:r>
                <a:r>
                  <a:rPr lang="en-US" b="0" i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𝑥〗_(𝑗,𝑐)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clean image </a:t>
                </a:r>
                <a:r>
                  <a:rPr lang="en-US" dirty="0"/>
                  <a:t>patch,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𝑦 ̌_(𝑗,𝑐)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estimated clean image patch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Question: </a:t>
            </a:r>
            <a:r>
              <a:rPr lang="en-US" sz="1200" dirty="0" smtClean="0"/>
              <a:t>Can we outperform current patch based </a:t>
            </a:r>
            <a:r>
              <a:rPr lang="en-US" sz="1200" dirty="0" err="1" smtClean="0"/>
              <a:t>denoising</a:t>
            </a:r>
            <a:r>
              <a:rPr lang="en-US" sz="1200" dirty="0" smtClean="0"/>
              <a:t> methods by incorporating geometry into the </a:t>
            </a:r>
            <a:r>
              <a:rPr lang="en-US" sz="1200" dirty="0" err="1" smtClean="0"/>
              <a:t>denoising</a:t>
            </a:r>
            <a:r>
              <a:rPr lang="en-US" sz="1200" dirty="0" smtClean="0"/>
              <a:t> model?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Consider the framework on the right –</a:t>
            </a:r>
            <a:r>
              <a:rPr lang="en-US" baseline="0" dirty="0" smtClean="0"/>
              <a:t> we will keep referring to this framework throughout the talk.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great potential for </a:t>
            </a:r>
            <a:r>
              <a:rPr lang="en-US" dirty="0" err="1" smtClean="0"/>
              <a:t>denoising</a:t>
            </a:r>
            <a:r>
              <a:rPr lang="en-US" dirty="0" smtClean="0"/>
              <a:t> with one geometry in particular - curvature information.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</a:t>
            </a:r>
            <a:r>
              <a:rPr lang="en-US" baseline="0" dirty="0" smtClean="0"/>
              <a:t> we think we can do better by </a:t>
            </a:r>
            <a:r>
              <a:rPr lang="en-US" dirty="0" smtClean="0"/>
              <a:t>incorporating </a:t>
            </a:r>
            <a:r>
              <a:rPr lang="en-US" baseline="0" dirty="0" smtClean="0"/>
              <a:t>geometry into step 3 – specifically, t</a:t>
            </a:r>
            <a:r>
              <a:rPr lang="en-US" dirty="0" smtClean="0"/>
              <a:t>he point of this particular work is </a:t>
            </a:r>
          </a:p>
          <a:p>
            <a:r>
              <a:rPr lang="en-US" dirty="0" smtClean="0"/>
              <a:t>to decide whether the weights in our model should depend on</a:t>
            </a:r>
          </a:p>
          <a:p>
            <a:endParaRPr lang="en-US" dirty="0" smtClean="0"/>
          </a:p>
          <a:p>
            <a:r>
              <a:rPr lang="en-US" dirty="0" smtClean="0"/>
              <a:t>a. the similarity between image patches at pixels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r>
              <a:rPr lang="en-US" dirty="0" smtClean="0"/>
              <a:t>b. the similarity between curvature image patches at pixels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r>
              <a:rPr lang="en-US" dirty="0" smtClean="0"/>
              <a:t>c. the similarity between edge image patches at pixels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can</a:t>
            </a:r>
            <a:r>
              <a:rPr lang="en-US" baseline="0" dirty="0" smtClean="0"/>
              <a:t> talk about the </a:t>
            </a:r>
            <a:r>
              <a:rPr lang="en-US" baseline="0" dirty="0" err="1" smtClean="0"/>
              <a:t>cuvature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framework, I need to tell you why we like curvature. </a:t>
            </a:r>
          </a:p>
          <a:p>
            <a:r>
              <a:rPr lang="en-US" dirty="0" smtClean="0"/>
              <a:t>One of the</a:t>
            </a:r>
            <a:r>
              <a:rPr lang="en-US" baseline="0" dirty="0" smtClean="0"/>
              <a:t> reasons that we are considering curvature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is because the curvature image is</a:t>
            </a:r>
          </a:p>
          <a:p>
            <a:r>
              <a:rPr lang="en-US" baseline="0" dirty="0" smtClean="0"/>
              <a:t> less effected by noise than the image itself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reason we are considering curvature is because a surface can be perfectly </a:t>
            </a:r>
          </a:p>
          <a:p>
            <a:r>
              <a:rPr lang="en-US" baseline="0" dirty="0" smtClean="0"/>
              <a:t>reconstructed from its level sets and if we view an image as a surface we can imagine that it, too,</a:t>
            </a:r>
          </a:p>
          <a:p>
            <a:r>
              <a:rPr lang="en-US" baseline="0" dirty="0" smtClean="0"/>
              <a:t>can be perfectly reconstructed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Bottom left – image viewed as a surface</a:t>
            </a:r>
          </a:p>
          <a:p>
            <a:r>
              <a:rPr lang="en-US" baseline="0" dirty="0" smtClean="0"/>
              <a:t>Bottom middle – level sets of an image</a:t>
            </a:r>
          </a:p>
          <a:p>
            <a:r>
              <a:rPr lang="en-US" baseline="0" dirty="0" smtClean="0"/>
              <a:t>Bottom right – curvature of the level sets of the </a:t>
            </a:r>
            <a:r>
              <a:rPr lang="en-US" baseline="0" dirty="0" err="1" smtClean="0"/>
              <a:t>iamge</a:t>
            </a:r>
            <a:endParaRPr lang="en-US" baseline="0" dirty="0" smtClean="0"/>
          </a:p>
          <a:p>
            <a:r>
              <a:rPr lang="en-US" baseline="0" dirty="0" smtClean="0"/>
              <a:t>Top right – original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7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4/7/17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5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28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36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10.png"/><Relationship Id="rId6" Type="http://schemas.openxmlformats.org/officeDocument/2006/relationships/image" Target="../media/image320.png"/><Relationship Id="rId7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90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670.png"/><Relationship Id="rId7" Type="http://schemas.openxmlformats.org/officeDocument/2006/relationships/image" Target="../media/image680.png"/><Relationship Id="rId8" Type="http://schemas.openxmlformats.org/officeDocument/2006/relationships/image" Target="../media/image690.png"/><Relationship Id="rId9" Type="http://schemas.openxmlformats.org/officeDocument/2006/relationships/image" Target="../media/image700.png"/><Relationship Id="rId1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2.png"/><Relationship Id="rId5" Type="http://schemas.openxmlformats.org/officeDocument/2006/relationships/image" Target="../media/image80.png"/><Relationship Id="rId6" Type="http://schemas.openxmlformats.org/officeDocument/2006/relationships/image" Target="../media/image3.jpg"/><Relationship Id="rId7" Type="http://schemas.openxmlformats.org/officeDocument/2006/relationships/image" Target="../media/image13.jpg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4" y="1909346"/>
            <a:ext cx="10009155" cy="3383280"/>
          </a:xfrm>
        </p:spPr>
        <p:txBody>
          <a:bodyPr>
            <a:normAutofit fontScale="90000"/>
          </a:bodyPr>
          <a:lstStyle/>
          <a:p>
            <a:r>
              <a:rPr lang="en-US" dirty="0"/>
              <a:t>Geometry in Patch Based Non-Local Denoising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1140765"/>
          </a:xfrm>
        </p:spPr>
        <p:txBody>
          <a:bodyPr>
            <a:normAutofit/>
          </a:bodyPr>
          <a:lstStyle/>
          <a:p>
            <a:r>
              <a:rPr lang="en-US" dirty="0" smtClean="0"/>
              <a:t>By Brady Sheehan, Duquesne University</a:t>
            </a:r>
          </a:p>
          <a:p>
            <a:r>
              <a:rPr lang="en-US" dirty="0" smtClean="0"/>
              <a:t>Advised by Stacey Levine, Ph.D.</a:t>
            </a:r>
          </a:p>
          <a:p>
            <a:r>
              <a:rPr lang="en-US" dirty="0" smtClean="0"/>
              <a:t>April 7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</a:t>
            </a:r>
            <a:r>
              <a:rPr lang="en-US" dirty="0" err="1" smtClean="0"/>
              <a:t>Denoising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01996" y="1624256"/>
            <a:ext cx="8308283" cy="4373554"/>
            <a:chOff x="22420366" y="14264295"/>
            <a:chExt cx="10069886" cy="5818278"/>
          </a:xfrm>
        </p:grpSpPr>
        <p:grpSp>
          <p:nvGrpSpPr>
            <p:cNvPr id="6" name="Group 5"/>
            <p:cNvGrpSpPr/>
            <p:nvPr/>
          </p:nvGrpSpPr>
          <p:grpSpPr>
            <a:xfrm>
              <a:off x="22420366" y="14264295"/>
              <a:ext cx="10069886" cy="5818278"/>
              <a:chOff x="20117830" y="25741918"/>
              <a:chExt cx="10069886" cy="581827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0117830" y="25741918"/>
                <a:ext cx="10069886" cy="5818278"/>
                <a:chOff x="20117830" y="25741918"/>
                <a:chExt cx="10069886" cy="581827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0671971" y="25741918"/>
                  <a:ext cx="9515745" cy="5298656"/>
                  <a:chOff x="20673070" y="13440564"/>
                  <a:chExt cx="9515745" cy="529865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20673070" y="13440564"/>
                        <a:ext cx="2890433" cy="5322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i="1" dirty="0" smtClean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1. Input: </a:t>
                        </a:r>
                        <a14:m>
                          <m:oMath xmlns:m="http://schemas.openxmlformats.org/officeDocument/2006/math">
                            <m:r>
                              <a:rPr lang="en-US" sz="2000" i="1">
                                <a:latin typeface="Cambria Math" charset="0"/>
                                <a:ea typeface="Gill Sans" charset="0"/>
                                <a:cs typeface="Gill Sans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oMath>
                        </a14:m>
                        <a:endParaRPr lang="en-US" sz="2000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" name="TextBox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673070" y="13440564"/>
                        <a:ext cx="2890433" cy="532279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t="-6061" b="-2727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24154168" y="14039775"/>
                        <a:ext cx="2287232" cy="4761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i="1" dirty="0" smtClean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2.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</m:oMath>
                        </a14:m>
                        <a:endParaRPr lang="en-US" sz="2000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154168" y="14039775"/>
                        <a:ext cx="2287232" cy="476158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t="-8333" b="-152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26441393" y="15559269"/>
                    <a:ext cx="2506286" cy="914400"/>
                    <a:chOff x="26441393" y="15559269"/>
                    <a:chExt cx="2506286" cy="914400"/>
                  </a:xfrm>
                </p:grpSpPr>
                <p:cxnSp>
                  <p:nvCxnSpPr>
                    <p:cNvPr id="20" name="Straight Connector 19"/>
                    <p:cNvCxnSpPr/>
                    <p:nvPr/>
                  </p:nvCxnSpPr>
                  <p:spPr bwMode="auto">
                    <a:xfrm>
                      <a:off x="26441393" y="15559269"/>
                      <a:ext cx="250628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" name="Straight Arrow Connector 20"/>
                    <p:cNvCxnSpPr/>
                    <p:nvPr/>
                  </p:nvCxnSpPr>
                  <p:spPr bwMode="auto">
                    <a:xfrm>
                      <a:off x="28932724" y="15559269"/>
                      <a:ext cx="0" cy="91440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27565243" y="14970905"/>
                        <a:ext cx="2623572" cy="5322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i="1" dirty="0" smtClean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3.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𝑑𝑒𝑛</m:t>
                                </m:r>
                              </m:sub>
                            </m:sSub>
                          </m:oMath>
                        </a14:m>
                        <a:endParaRPr lang="en-US" sz="2000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565243" y="14970905"/>
                        <a:ext cx="2623572" cy="532279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t="-6061" b="-2727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" name="Straight Arrow Connector 15"/>
                  <p:cNvCxnSpPr/>
                  <p:nvPr/>
                </p:nvCxnSpPr>
                <p:spPr bwMode="auto">
                  <a:xfrm>
                    <a:off x="23242099" y="15655806"/>
                    <a:ext cx="9144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56099" y="14035269"/>
                    <a:ext cx="2282470" cy="2276041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154167" y="14573174"/>
                    <a:ext cx="2287233" cy="2280790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34459" y="16472041"/>
                    <a:ext cx="2273583" cy="2267179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0117830" y="31027917"/>
                      <a:ext cx="3959752" cy="5322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i="1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4. Reconstructed Image,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  <m:t>𝑦</m:t>
                              </m:r>
                            </m:e>
                          </m:acc>
                        </m:oMath>
                      </a14:m>
                      <a:endParaRPr lang="en-US" sz="2000" i="1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117830" y="31027917"/>
                      <a:ext cx="3959752" cy="53227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373" t="-6061" r="-8022" b="-2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" name="Straight Arrow Connector 8"/>
              <p:cNvCxnSpPr/>
              <p:nvPr/>
            </p:nvCxnSpPr>
            <p:spPr bwMode="auto">
              <a:xfrm flipH="1">
                <a:off x="23317199" y="29994223"/>
                <a:ext cx="4455619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7536" y="17297400"/>
              <a:ext cx="2286000" cy="2279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3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2. Computing </a:t>
            </a:r>
            <a:r>
              <a:rPr lang="en-US" dirty="0"/>
              <a:t>Image Curvature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Here we will consider the curvature of the level lines of an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as </a:t>
                </a:r>
                <a:endParaRPr lang="en-US" sz="2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∙(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99595"/>
            <a:ext cx="3653261" cy="284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63" y="3199596"/>
            <a:ext cx="4262137" cy="28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4. Image Reconstruction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the </a:t>
                </a:r>
                <a:r>
                  <a:rPr lang="en-US" dirty="0" err="1" smtClean="0"/>
                  <a:t>denoised</a:t>
                </a:r>
                <a:r>
                  <a:rPr lang="en-US" dirty="0" smtClean="0"/>
                  <a:t> curvature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 smtClean="0"/>
                  <a:t>, one reconstruction equation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𝑚𝑖𝑛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𝑑𝑒𝑛</m:t>
                            </m:r>
                          </m:sub>
                        </m:sSub>
                        <m:r>
                          <a:rPr lang="en-US">
                            <a:latin typeface="Cambria Math" charset="0"/>
                          </a:rPr>
                          <m:t>|</m:t>
                        </m:r>
                      </m:e>
                    </m:nary>
                    <m:r>
                      <a:rPr lang="en-US"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𝑑𝑒𝑛</m:t>
                            </m:r>
                          </m:sub>
                        </m:sSub>
                        <m:r>
                          <a:rPr lang="en-US">
                            <a:latin typeface="Cambria Math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/>
                  <a:t>  ensures that the the </a:t>
                </a:r>
                <a:r>
                  <a:rPr lang="en-US" dirty="0"/>
                  <a:t>curvature of its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will approach that </a:t>
                </a:r>
                <a:r>
                  <a:rPr lang="en-US" dirty="0"/>
                  <a:t>of the </a:t>
                </a:r>
                <a:r>
                  <a:rPr lang="en-US" dirty="0" err="1"/>
                  <a:t>denoised</a:t>
                </a:r>
                <a:r>
                  <a:rPr lang="en-US" dirty="0"/>
                  <a:t> </a:t>
                </a:r>
                <a:r>
                  <a:rPr lang="en-US" dirty="0" smtClean="0"/>
                  <a:t>curvature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 smtClean="0"/>
                  <a:t> ensures that the average intensity values of the level lines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are close to those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413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r>
              <a:rPr lang="en-US" dirty="0" smtClean="0"/>
              <a:t>. Challenges with </a:t>
            </a:r>
            <a:r>
              <a:rPr lang="en-US" dirty="0" err="1" smtClean="0"/>
              <a:t>Denoising</a:t>
            </a:r>
            <a:r>
              <a:rPr lang="en-US" dirty="0" smtClean="0"/>
              <a:t> Image Curvature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The curvature of the level lines of an image is not a linear operator and therefore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≠</m:t>
                    </m:r>
                    <m:r>
                      <a:rPr lang="en-US" sz="2800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+</m:t>
                    </m:r>
                    <m:r>
                      <a:rPr lang="en-US" sz="2800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How do we accurately estimate the curvature image?</a:t>
                </a:r>
              </a:p>
              <a:p>
                <a:r>
                  <a:rPr lang="en-US" sz="2800" b="1" dirty="0" smtClean="0"/>
                  <a:t>How do we denoise the curvature image well and preserve geometry of the curvature data?</a:t>
                </a:r>
              </a:p>
              <a:p>
                <a:r>
                  <a:rPr lang="en-US" sz="2800" dirty="0" smtClean="0"/>
                  <a:t>How do we reconstruct the clean image effectively?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  <a:blipFill rotWithShape="0">
                <a:blip r:embed="rId3"/>
                <a:stretch>
                  <a:fillRect l="-1333" t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17265" y="31918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1094874" y="3441032"/>
            <a:ext cx="9541042" cy="1106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Curvature </a:t>
            </a:r>
            <a:r>
              <a:rPr lang="en-US" dirty="0" err="1" smtClean="0"/>
              <a:t>Denoising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5849" y="796315"/>
            <a:ext cx="9463123" cy="5314601"/>
            <a:chOff x="22883757" y="14264295"/>
            <a:chExt cx="9606495" cy="5730043"/>
          </a:xfrm>
        </p:grpSpPr>
        <p:grpSp>
          <p:nvGrpSpPr>
            <p:cNvPr id="6" name="Group 5"/>
            <p:cNvGrpSpPr/>
            <p:nvPr/>
          </p:nvGrpSpPr>
          <p:grpSpPr>
            <a:xfrm>
              <a:off x="22883757" y="14264295"/>
              <a:ext cx="9606495" cy="5730043"/>
              <a:chOff x="20581221" y="25741918"/>
              <a:chExt cx="9606495" cy="573004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0581221" y="25741918"/>
                <a:ext cx="9606495" cy="5730043"/>
                <a:chOff x="20581221" y="25741918"/>
                <a:chExt cx="9606495" cy="5730043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0955000" y="25741918"/>
                  <a:ext cx="9232716" cy="5298656"/>
                  <a:chOff x="20956099" y="13440564"/>
                  <a:chExt cx="9232716" cy="529865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21185306" y="13440564"/>
                        <a:ext cx="1824056" cy="48687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i="1" dirty="0" smtClean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1. Input: </a:t>
                        </a:r>
                        <a14:m>
                          <m:oMath xmlns:m="http://schemas.openxmlformats.org/officeDocument/2006/math">
                            <m:r>
                              <a:rPr lang="en-US" sz="2000" i="1">
                                <a:latin typeface="Cambria Math" charset="0"/>
                                <a:ea typeface="Gill Sans" charset="0"/>
                                <a:cs typeface="Gill Sans" charset="0"/>
                              </a:rPr>
                              <m:t>𝑦</m:t>
                            </m:r>
                          </m:oMath>
                        </a14:m>
                        <a:endParaRPr lang="en-US" sz="2000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" name="TextBox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185306" y="13440564"/>
                        <a:ext cx="1824056" cy="486870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t="-8108" b="-121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24154168" y="14506772"/>
                        <a:ext cx="2287232" cy="4761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i="1" dirty="0" smtClean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2.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</m:oMath>
                        </a14:m>
                        <a:endParaRPr lang="en-US" sz="2000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154168" y="14506772"/>
                        <a:ext cx="2287232" cy="476158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t="-6944" b="-1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26441393" y="15559269"/>
                    <a:ext cx="2506286" cy="914400"/>
                    <a:chOff x="26441393" y="15559269"/>
                    <a:chExt cx="2506286" cy="914400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 bwMode="auto">
                    <a:xfrm>
                      <a:off x="26441393" y="15559269"/>
                      <a:ext cx="250628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28932724" y="15559269"/>
                      <a:ext cx="0" cy="91440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27565243" y="14970904"/>
                        <a:ext cx="2623572" cy="4313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b="1" i="1" dirty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3.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𝒅𝒆𝒏</m:t>
                                </m:r>
                              </m:sub>
                            </m:sSub>
                          </m:oMath>
                        </a14:m>
                        <a:endParaRPr lang="en-US" sz="2000" b="1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565243" y="14970904"/>
                        <a:ext cx="2623572" cy="431387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t="-6061" b="-2727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" name="Straight Arrow Connector 16"/>
                  <p:cNvCxnSpPr/>
                  <p:nvPr/>
                </p:nvCxnSpPr>
                <p:spPr bwMode="auto">
                  <a:xfrm>
                    <a:off x="23242099" y="15655806"/>
                    <a:ext cx="9144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56099" y="14035269"/>
                    <a:ext cx="2282470" cy="227604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154167" y="15040175"/>
                    <a:ext cx="2287233" cy="2280790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34459" y="16472041"/>
                    <a:ext cx="2273583" cy="2267179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0581221" y="31040574"/>
                      <a:ext cx="3392701" cy="4313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i="1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4. Reconstructed Image,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  <m:t>𝑦</m:t>
                              </m:r>
                            </m:e>
                          </m:acc>
                        </m:oMath>
                      </a14:m>
                      <a:endParaRPr lang="en-US" sz="2000" i="1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81221" y="31040574"/>
                      <a:ext cx="3392701" cy="431387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7692" r="-6557" b="-2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" name="Straight Arrow Connector 8"/>
              <p:cNvCxnSpPr/>
              <p:nvPr/>
            </p:nvCxnSpPr>
            <p:spPr bwMode="auto">
              <a:xfrm flipH="1">
                <a:off x="23317199" y="29994223"/>
                <a:ext cx="4455619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7536" y="17297400"/>
              <a:ext cx="2286000" cy="2279561"/>
            </a:xfrm>
            <a:prstGeom prst="rect">
              <a:avLst/>
            </a:prstGeom>
          </p:spPr>
        </p:pic>
      </p:grpSp>
      <p:sp>
        <p:nvSpPr>
          <p:cNvPr id="24" name="Frame 23"/>
          <p:cNvSpPr/>
          <p:nvPr/>
        </p:nvSpPr>
        <p:spPr>
          <a:xfrm>
            <a:off x="6934529" y="3069811"/>
            <a:ext cx="3318724" cy="3129821"/>
          </a:xfrm>
          <a:prstGeom prst="frame">
            <a:avLst>
              <a:gd name="adj1" fmla="val 5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 Image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7922874" cy="38099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Approach: </a:t>
                </a:r>
                <a:r>
                  <a:rPr lang="en-US" sz="2800" b="1" dirty="0" smtClean="0"/>
                  <a:t>Non-local Means (NLM)</a:t>
                </a:r>
              </a:p>
              <a:p>
                <a:pPr marL="0" indent="0">
                  <a:buNone/>
                </a:pPr>
                <a:endParaRPr lang="en-US" sz="1200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𝑁𝐿𝑀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45720" indent="0">
                  <a:buNone/>
                </a:pPr>
                <a:r>
                  <a:rPr lang="en-US" sz="2800" dirty="0">
                    <a:ea typeface="Gill Sans" charset="0"/>
                    <a:cs typeface="Gill Sans" charset="0"/>
                  </a:rPr>
                  <a:t>where the set of weights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𝜔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ea typeface="Gill Sans" charset="0"/>
                    <a:cs typeface="Gill Sans" charset="0"/>
                  </a:rPr>
                  <a:t> depend on the similarity between image patches located at pixels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𝑖</m:t>
                    </m:r>
                  </m:oMath>
                </a14:m>
                <a:r>
                  <a:rPr lang="en-US" sz="2800" dirty="0">
                    <a:ea typeface="Gill Sans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𝑗</m:t>
                    </m:r>
                  </m:oMath>
                </a14:m>
                <a:r>
                  <a:rPr lang="en-US" sz="2800" dirty="0">
                    <a:ea typeface="Gill Sans" charset="0"/>
                    <a:cs typeface="Gill Sans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𝜔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≤1</m:t>
                    </m:r>
                  </m:oMath>
                </a14:m>
                <a:r>
                  <a:rPr lang="en-US" sz="2800" dirty="0">
                    <a:ea typeface="Gill Sans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sz="2800" dirty="0">
                    <a:ea typeface="Gill Sans" charset="0"/>
                    <a:cs typeface="Gill Sans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7922874" cy="3809999"/>
              </a:xfrm>
              <a:blipFill rotWithShape="0">
                <a:blip r:embed="rId3"/>
                <a:stretch>
                  <a:fillRect l="-1617" t="-2720" r="-1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17265" y="31918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7941314" y="202363"/>
            <a:ext cx="4027715" cy="2656114"/>
            <a:chOff x="12035323" y="22250397"/>
            <a:chExt cx="6866605" cy="4452259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5323" y="22250397"/>
              <a:ext cx="6866605" cy="4452259"/>
            </a:xfrm>
            <a:prstGeom prst="rect">
              <a:avLst/>
            </a:prstGeom>
          </p:spPr>
        </p:pic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17826523" y="23077767"/>
              <a:ext cx="291015" cy="2917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 flipV="1">
              <a:off x="16730884" y="22958189"/>
              <a:ext cx="1393059" cy="4337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17521724" y="23369523"/>
              <a:ext cx="550930" cy="238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17546048" y="23298089"/>
                  <a:ext cx="77167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6048" y="23298089"/>
                  <a:ext cx="77167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72973" b="-948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/>
            <p:cNvCxnSpPr/>
            <p:nvPr/>
          </p:nvCxnSpPr>
          <p:spPr bwMode="auto">
            <a:xfrm flipH="1">
              <a:off x="17216923" y="25281701"/>
              <a:ext cx="190489" cy="8548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>
              <a:off x="17407412" y="25281701"/>
              <a:ext cx="665242" cy="31683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17407412" y="25281701"/>
              <a:ext cx="626450" cy="8548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16912124" y="24620166"/>
                  <a:ext cx="77167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2124" y="24620166"/>
                  <a:ext cx="77167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72973" b="-948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/>
            <p:nvPr/>
          </p:nvCxnSpPr>
          <p:spPr bwMode="auto">
            <a:xfrm flipH="1">
              <a:off x="13456990" y="23059064"/>
              <a:ext cx="682788" cy="18473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14139777" y="23059064"/>
              <a:ext cx="2121936" cy="14174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14139777" y="23059064"/>
              <a:ext cx="430040" cy="195250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13453701" y="22446723"/>
                  <a:ext cx="77167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000" b="0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000" b="0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3701" y="22446723"/>
                  <a:ext cx="77167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72973" b="-974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28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 for Curvature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981201"/>
                <a:ext cx="6105213" cy="380999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𝑁𝐿𝑀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l-G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𝜅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𝜅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ea typeface="Gill Sans" charset="0"/>
                  <a:cs typeface="Gill Sans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  <a:defRPr/>
                </a:pPr>
                <a:r>
                  <a:rPr lang="en-US" sz="2800" dirty="0">
                    <a:ea typeface="Gill Sans" charset="0"/>
                    <a:cs typeface="Gill Sans" charset="0"/>
                  </a:rPr>
                  <a:t>where the weights,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ea typeface="Gill Sans" charset="0"/>
                    <a:cs typeface="Gill Sans" charset="0"/>
                  </a:rPr>
                  <a:t> are computed </a:t>
                </a:r>
                <a:r>
                  <a:rPr lang="en-US" sz="2800" dirty="0" smtClean="0">
                    <a:ea typeface="Gill Sans" charset="0"/>
                    <a:cs typeface="Gill Sans" charset="0"/>
                  </a:rPr>
                  <a:t>from</a:t>
                </a:r>
                <a:endParaRPr lang="en-US" sz="28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71550" lvl="1" indent="-514350" algn="just"/>
                <a:r>
                  <a:rPr lang="en-US" sz="2800" dirty="0" smtClean="0">
                    <a:ea typeface="Gill Sans" charset="0"/>
                    <a:cs typeface="Gill Sans" charset="0"/>
                  </a:rPr>
                  <a:t>Natural </a:t>
                </a:r>
                <a:r>
                  <a:rPr lang="en-US" sz="2800" dirty="0">
                    <a:ea typeface="Gill Sans" charset="0"/>
                    <a:cs typeface="Gill Sans" charset="0"/>
                  </a:rPr>
                  <a:t>image </a:t>
                </a:r>
                <a:r>
                  <a:rPr lang="en-US" sz="2800" dirty="0" smtClean="0">
                    <a:ea typeface="Gill Sans" charset="0"/>
                    <a:cs typeface="Gill Sans" charset="0"/>
                  </a:rPr>
                  <a:t>data: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71550" lvl="1" indent="-514350" algn="just"/>
                <a:r>
                  <a:rPr lang="en-US" sz="2800" dirty="0">
                    <a:ea typeface="Gill Sans" charset="0"/>
                    <a:cs typeface="Gill Sans" charset="0"/>
                  </a:rPr>
                  <a:t>Curvature data</a:t>
                </a:r>
                <a:r>
                  <a:rPr lang="en-US" sz="2800" dirty="0" smtClean="0">
                    <a:ea typeface="Gill Sans" charset="0"/>
                    <a:cs typeface="Gill Sans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κ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sz="2800" dirty="0">
                  <a:ea typeface="Gill Sans" charset="0"/>
                  <a:cs typeface="Gill Sans" charset="0"/>
                </a:endParaRPr>
              </a:p>
              <a:p>
                <a:pPr marL="971550" lvl="1" indent="-514350" algn="just"/>
                <a:r>
                  <a:rPr lang="en-US" sz="2800" dirty="0">
                    <a:ea typeface="Gill Sans" charset="0"/>
                    <a:cs typeface="Gill Sans" charset="0"/>
                  </a:rPr>
                  <a:t>Edge </a:t>
                </a:r>
                <a:r>
                  <a:rPr lang="en-US" sz="2800" dirty="0" smtClean="0">
                    <a:ea typeface="Gill Sans" charset="0"/>
                    <a:cs typeface="Gill Sans" charset="0"/>
                  </a:rPr>
                  <a:t>data: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bg-BG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𝛻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981201"/>
                <a:ext cx="6105213" cy="3809999"/>
              </a:xfrm>
              <a:blipFill rotWithShape="0">
                <a:blip r:embed="rId3"/>
                <a:stretch>
                  <a:fillRect l="-2098" r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701284" y="701356"/>
            <a:ext cx="4490716" cy="5351972"/>
            <a:chOff x="23542976" y="8153399"/>
            <a:chExt cx="4490716" cy="5351972"/>
          </a:xfrm>
        </p:grpSpPr>
        <p:grpSp>
          <p:nvGrpSpPr>
            <p:cNvPr id="6" name="Group 5"/>
            <p:cNvGrpSpPr/>
            <p:nvPr/>
          </p:nvGrpSpPr>
          <p:grpSpPr>
            <a:xfrm>
              <a:off x="26577064" y="9095898"/>
              <a:ext cx="1456628" cy="3090639"/>
              <a:chOff x="25963893" y="14190969"/>
              <a:chExt cx="1456628" cy="30906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6235008" y="14190969"/>
                    <a:ext cx="914398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i="1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35008" y="14190969"/>
                    <a:ext cx="914398" cy="49244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5963893" y="16789165"/>
                    <a:ext cx="1456628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κ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</m:d>
                        </m:oMath>
                      </m:oMathPara>
                    </a14:m>
                    <a:endParaRPr lang="en-US" sz="2600" i="1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63893" y="16789165"/>
                    <a:ext cx="1456628" cy="49244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976" y="8153399"/>
              <a:ext cx="3367082" cy="26643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86" y="10865803"/>
              <a:ext cx="3353172" cy="263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2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46" y="1804902"/>
            <a:ext cx="9601200" cy="3809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endParaRPr lang="en-US" sz="3200" dirty="0">
              <a:ea typeface="Gill Sans" charset="0"/>
              <a:cs typeface="Gill Sans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5" y="2348562"/>
            <a:ext cx="3891469" cy="3776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26" y="2348562"/>
            <a:ext cx="3858153" cy="3775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1247" y="1767047"/>
                <a:ext cx="66536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600" i="1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47" y="1767047"/>
                <a:ext cx="665362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21496" y="1785335"/>
                <a:ext cx="889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κ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900" i="1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96" y="1785335"/>
                <a:ext cx="88903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71066" y="1767047"/>
                <a:ext cx="6756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e</m:t>
                      </m:r>
                      <m:d>
                        <m:dPr>
                          <m:ctrlPr>
                            <a:rPr lang="en-US" sz="2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y</m:t>
                          </m:r>
                        </m:e>
                      </m:d>
                    </m:oMath>
                  </m:oMathPara>
                </a14:m>
                <a:endParaRPr lang="en-US" sz="2600" i="1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066" y="1767047"/>
                <a:ext cx="67567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85" y="2348562"/>
            <a:ext cx="3842373" cy="3776472"/>
          </a:xfrm>
          <a:prstGeom prst="rect">
            <a:avLst/>
          </a:prstGeom>
        </p:spPr>
      </p:pic>
      <p:sp>
        <p:nvSpPr>
          <p:cNvPr id="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NLM </a:t>
            </a:r>
            <a:r>
              <a:rPr lang="en-US" dirty="0" smtClean="0"/>
              <a:t>Example: “Base Patches”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8" y="828046"/>
            <a:ext cx="1695767" cy="1636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47" y="826724"/>
            <a:ext cx="1696572" cy="16738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7" y="2610142"/>
            <a:ext cx="1695767" cy="1673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47" y="2645112"/>
            <a:ext cx="1696572" cy="1681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95" y="2626485"/>
            <a:ext cx="1676093" cy="16429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19" y="815815"/>
            <a:ext cx="1676093" cy="16490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67" y="4444873"/>
            <a:ext cx="1699627" cy="1679845"/>
          </a:xfrm>
          <a:prstGeom prst="rect">
            <a:avLst/>
          </a:prstGeom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23" y="4444873"/>
            <a:ext cx="1696572" cy="16798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95" y="4444873"/>
            <a:ext cx="1707403" cy="167984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5339067" y="6899415"/>
            <a:ext cx="1479363" cy="4359997"/>
            <a:chOff x="8894724" y="1646237"/>
            <a:chExt cx="1479363" cy="43599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54593" y="1588082"/>
              <a:ext cx="1361337" cy="14776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56628" y="3080971"/>
              <a:ext cx="1357269" cy="147764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55524" y="4588165"/>
              <a:ext cx="1357269" cy="14788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2045" y="5023185"/>
                <a:ext cx="6882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i="1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5" y="5023185"/>
                <a:ext cx="688244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8558" y="3224296"/>
                <a:ext cx="675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κ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58" y="3224296"/>
                <a:ext cx="675672" cy="523220"/>
              </a:xfrm>
              <a:prstGeom prst="rect">
                <a:avLst/>
              </a:prstGeom>
              <a:blipFill rotWithShape="0">
                <a:blip r:embed="rId16"/>
                <a:stretch>
                  <a:fillRect r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2045" y="1402024"/>
                <a:ext cx="899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e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y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5" y="1402024"/>
                <a:ext cx="899722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87159" y="166745"/>
            <a:ext cx="149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ea typeface="Gill Sans" charset="0"/>
                <a:cs typeface="Gill Sans" charset="0"/>
              </a:rPr>
              <a:t>Match 1</a:t>
            </a:r>
            <a:endParaRPr lang="en-US" sz="2800" i="1" dirty="0"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5815" y="158937"/>
            <a:ext cx="173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ea typeface="Gill Sans" charset="0"/>
                <a:cs typeface="Gill Sans" charset="0"/>
              </a:rPr>
              <a:t>Match 2</a:t>
            </a:r>
            <a:endParaRPr lang="en-US" sz="2800" i="1" dirty="0"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4913" y="211781"/>
            <a:ext cx="185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ea typeface="Gill Sans" charset="0"/>
                <a:cs typeface="Gill Sans" charset="0"/>
              </a:rPr>
              <a:t>Match 3</a:t>
            </a:r>
            <a:endParaRPr lang="en-US" sz="2800" i="1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5400000">
            <a:off x="4040486" y="-2103397"/>
            <a:ext cx="4093313" cy="11813335"/>
            <a:chOff x="8894724" y="1692909"/>
            <a:chExt cx="1479363" cy="42355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54101" y="1634754"/>
              <a:ext cx="1361337" cy="14776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56628" y="3073902"/>
              <a:ext cx="1357269" cy="14776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55524" y="4510406"/>
              <a:ext cx="1357269" cy="1478870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r>
              <a:rPr lang="en-US" dirty="0"/>
              <a:t>Similarity Score vs Patch Index</a:t>
            </a:r>
          </a:p>
        </p:txBody>
      </p:sp>
    </p:spTree>
    <p:extLst>
      <p:ext uri="{BB962C8B-B14F-4D97-AF65-F5344CB8AC3E}">
        <p14:creationId xmlns:p14="http://schemas.microsoft.com/office/powerpoint/2010/main" val="16447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1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2133599"/>
            <a:ext cx="6011779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Problem Formulation and Curvature </a:t>
            </a:r>
            <a:r>
              <a:rPr lang="en-US" dirty="0" err="1" smtClean="0">
                <a:solidFill>
                  <a:srgbClr val="000000"/>
                </a:solidFill>
              </a:rPr>
              <a:t>Denoising</a:t>
            </a:r>
            <a:r>
              <a:rPr lang="en-US" dirty="0" smtClean="0">
                <a:solidFill>
                  <a:srgbClr val="000000"/>
                </a:solidFill>
              </a:rPr>
              <a:t>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Non-local Means Approach and Adaptation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Results and Future Work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47" y="1646238"/>
            <a:ext cx="3848374" cy="3848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72686" y="5644907"/>
            <a:ext cx="110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Lenna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46" y="1804902"/>
            <a:ext cx="9601200" cy="3809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endParaRPr lang="en-US" sz="3200" dirty="0">
              <a:ea typeface="Gill Sans" charset="0"/>
              <a:cs typeface="Gill Sans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n-US" dirty="0"/>
          </a:p>
        </p:txBody>
      </p:sp>
      <p:sp>
        <p:nvSpPr>
          <p:cNvPr id="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NLM </a:t>
            </a:r>
            <a:r>
              <a:rPr lang="en-US" dirty="0" smtClean="0"/>
              <a:t>Example 2: Edge Dat</a:t>
            </a:r>
            <a:r>
              <a:rPr lang="en-US" dirty="0" smtClean="0"/>
              <a:t>a Only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7" y="1804902"/>
            <a:ext cx="5072110" cy="3964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55" y="1804902"/>
            <a:ext cx="4906490" cy="39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46" y="1804902"/>
            <a:ext cx="9601200" cy="3809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endParaRPr lang="en-US" sz="3200" dirty="0">
              <a:ea typeface="Gill Sans" charset="0"/>
              <a:cs typeface="Gill Sans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" y="1438102"/>
            <a:ext cx="5234921" cy="4176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8102"/>
            <a:ext cx="5376518" cy="41767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46" y="1804902"/>
            <a:ext cx="9601200" cy="3809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endParaRPr lang="en-US" sz="3200" dirty="0">
              <a:ea typeface="Gill Sans" charset="0"/>
              <a:cs typeface="Gill Sans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2" y="379992"/>
            <a:ext cx="2975643" cy="239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" y="3336291"/>
            <a:ext cx="2954998" cy="2393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50" y="361889"/>
            <a:ext cx="2981985" cy="2430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50" y="3279396"/>
            <a:ext cx="3047742" cy="2430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40" y="349897"/>
            <a:ext cx="2990850" cy="2406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21" y="3291316"/>
            <a:ext cx="2944971" cy="24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46" y="1804902"/>
            <a:ext cx="9601200" cy="3809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endParaRPr lang="en-US" sz="3200" dirty="0">
              <a:ea typeface="Gill Sans" charset="0"/>
              <a:cs typeface="Gill Sans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68" y="121087"/>
            <a:ext cx="4053881" cy="3208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68" y="3444762"/>
            <a:ext cx="4053881" cy="3295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2" y="862417"/>
            <a:ext cx="6314057" cy="49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06390" y="218557"/>
            <a:ext cx="8985610" cy="6492621"/>
            <a:chOff x="33914990" y="10237281"/>
            <a:chExt cx="8985610" cy="6492621"/>
          </a:xfrm>
        </p:grpSpPr>
        <p:grpSp>
          <p:nvGrpSpPr>
            <p:cNvPr id="6" name="Group 5"/>
            <p:cNvGrpSpPr/>
            <p:nvPr/>
          </p:nvGrpSpPr>
          <p:grpSpPr>
            <a:xfrm>
              <a:off x="33914990" y="10237281"/>
              <a:ext cx="8985610" cy="6492621"/>
              <a:chOff x="22543263" y="23590244"/>
              <a:chExt cx="8985610" cy="649262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543263" y="26811980"/>
                <a:ext cx="8985610" cy="3270885"/>
                <a:chOff x="22320470" y="20804697"/>
                <a:chExt cx="8985610" cy="3270885"/>
              </a:xfrm>
            </p:grpSpPr>
            <p:pic>
              <p:nvPicPr>
                <p:cNvPr id="15" name="Picture 14" descr="sigma = 15" title="nlm_curvature_densoing_natural_weights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04920" y="20804697"/>
                  <a:ext cx="2466196" cy="2060467"/>
                </a:xfrm>
                <a:prstGeom prst="rect">
                  <a:avLst/>
                </a:prstGeom>
              </p:spPr>
            </p:pic>
            <p:pic>
              <p:nvPicPr>
                <p:cNvPr id="16" name="Picture 15" descr="sigma = 15" title="nlm_curvature_denoising_levine_weights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13240" y="20806684"/>
                  <a:ext cx="2468880" cy="2055413"/>
                </a:xfrm>
                <a:prstGeom prst="rect">
                  <a:avLst/>
                </a:prstGeom>
              </p:spPr>
            </p:pic>
            <p:pic>
              <p:nvPicPr>
                <p:cNvPr id="17" name="Picture 16" descr="sigma = 15" title="nlm_curvature_denoising_curvature_weights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84223" y="20804697"/>
                  <a:ext cx="2468880" cy="20574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2320470" y="23090697"/>
                      <a:ext cx="8985610" cy="9848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900" i="1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Results with each representation. Top Row, Noisy Curvature Image, </a:t>
                      </a:r>
                      <a14:m>
                        <m:oMath xmlns:m="http://schemas.openxmlformats.org/officeDocument/2006/math">
                          <m:r>
                            <a:rPr lang="en-US" sz="29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oMath>
                      </a14:m>
                      <a:r>
                        <a:rPr lang="en-US" sz="2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=15</a:t>
                      </a:r>
                      <a:r>
                        <a:rPr lang="en-US" sz="290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. Bottom Row, </a:t>
                      </a:r>
                      <a:r>
                        <a:rPr lang="en-US" sz="2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</a:t>
                      </a:r>
                      <a:r>
                        <a:rPr lang="en-US" sz="290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enoised Result.</a:t>
                      </a:r>
                      <a:endParaRPr lang="en-US" sz="2900" i="1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320470" y="23090697"/>
                      <a:ext cx="8985610" cy="98488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493" t="-6173" b="-172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2663919" y="23608532"/>
                    <a:ext cx="2362200" cy="7443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i="1" dirty="0" smtClean="0">
                        <a:latin typeface="Gill Sans" charset="0"/>
                        <a:ea typeface="Gill Sans" charset="0"/>
                        <a:cs typeface="Gill Sans" charset="0"/>
                      </a:rPr>
                      <a:t>1.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),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sz="2000" i="1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63919" y="23608532"/>
                    <a:ext cx="2362200" cy="74434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4918" b="-3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026119" y="23590244"/>
                    <a:ext cx="3266080" cy="732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i="1" dirty="0" smtClean="0">
                        <a:latin typeface="Gill Sans" charset="0"/>
                        <a:ea typeface="Gill Sans" charset="0"/>
                        <a:cs typeface="Gill Sans" charset="0"/>
                      </a:rPr>
                      <a:t>2.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κ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κ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sz="2000" i="1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26119" y="23590244"/>
                    <a:ext cx="3266080" cy="732573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5000"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8199723" y="23590244"/>
                    <a:ext cx="3004471" cy="732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i="1" dirty="0" smtClean="0">
                        <a:latin typeface="Gill Sans" charset="0"/>
                        <a:ea typeface="Gill Sans" charset="0"/>
                        <a:cs typeface="Gill Sans" charset="0"/>
                      </a:rPr>
                      <a:t>3.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sz="2400" i="1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99723" y="23590244"/>
                    <a:ext cx="3004471" cy="73257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t="-5000"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9440" y="11094405"/>
              <a:ext cx="2466196" cy="2059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8743" y="11094405"/>
              <a:ext cx="2466196" cy="20598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0444" y="11094405"/>
              <a:ext cx="2466196" cy="205981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142864" y="1913246"/>
            <a:ext cx="9408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smtClean="0">
                <a:latin typeface="Gill Sans" charset="0"/>
                <a:ea typeface="Gill Sans" charset="0"/>
                <a:cs typeface="Gill Sans" charset="0"/>
              </a:rPr>
              <a:t>Input</a:t>
            </a:r>
            <a:endParaRPr lang="en-US" sz="2900" i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4498" y="4199688"/>
            <a:ext cx="12425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smtClean="0">
                <a:latin typeface="Gill Sans" charset="0"/>
                <a:ea typeface="Gill Sans" charset="0"/>
                <a:cs typeface="Gill Sans" charset="0"/>
              </a:rPr>
              <a:t>Output</a:t>
            </a:r>
            <a:endParaRPr lang="en-US" sz="2900" i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Gill Sans" charset="0"/>
                    <a:ea typeface="Gill Sans" charset="0"/>
                    <a:cs typeface="Gill Sans" charset="0"/>
                  </a:rPr>
                  <a:t>While </a:t>
                </a:r>
                <a:r>
                  <a:rPr lang="en-US" dirty="0">
                    <a:latin typeface="Gill Sans" charset="0"/>
                    <a:ea typeface="Gill Sans" charset="0"/>
                    <a:cs typeface="Gill Sans" charset="0"/>
                  </a:rPr>
                  <a:t>the edge based weights are promising with respect to preserving geometry, none of the three representations for self-similarity preserved contrast. Therefore more analysis needs to be performed to understand how self-similarity is effecting the quality of the denoised curvature result</a:t>
                </a:r>
                <a:r>
                  <a:rPr lang="en-US" dirty="0" smtClean="0">
                    <a:latin typeface="Gill Sans" charset="0"/>
                    <a:ea typeface="Gill Sans" charset="0"/>
                    <a:cs typeface="Gill Sans" charset="0"/>
                  </a:rPr>
                  <a:t>.</a:t>
                </a:r>
                <a:endParaRPr lang="en-US" sz="1200" dirty="0">
                  <a:latin typeface="Gill Sans" charset="0"/>
                  <a:ea typeface="Gill Sans" charset="0"/>
                  <a:cs typeface="Gill Sans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Gill Sans" charset="0"/>
                    <a:ea typeface="Gill Sans" charset="0"/>
                    <a:cs typeface="Gill Sans" charset="0"/>
                  </a:rPr>
                  <a:t>Additionally, it is possible that an optimal mechanism for measuring self-similarity </a:t>
                </a:r>
                <a:r>
                  <a:rPr lang="en-US" dirty="0" smtClean="0">
                    <a:latin typeface="Gill Sans" charset="0"/>
                    <a:ea typeface="Gill Sans" charset="0"/>
                    <a:cs typeface="Gill Sans" charset="0"/>
                  </a:rPr>
                  <a:t>used </a:t>
                </a:r>
                <a:r>
                  <a:rPr lang="en-US" dirty="0">
                    <a:latin typeface="Gill Sans" charset="0"/>
                    <a:ea typeface="Gill Sans" charset="0"/>
                    <a:cs typeface="Gill Sans" charset="0"/>
                  </a:rPr>
                  <a:t>to compute the weights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),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latin typeface="Gill Sans" charset="0"/>
                    <a:ea typeface="Gill Sans" charset="0"/>
                    <a:cs typeface="Gill Sans" charset="0"/>
                  </a:rPr>
                  <a:t> </a:t>
                </a:r>
                <a:r>
                  <a:rPr lang="en-US" dirty="0">
                    <a:latin typeface="Gill Sans" charset="0"/>
                    <a:ea typeface="Gill Sans" charset="0"/>
                    <a:cs typeface="Gill Sans" charset="0"/>
                  </a:rPr>
                  <a:t>has yet to be considered. In the future, we plan to investigate other representations of image data aside from edge information, curvature information, and natural image information. </a:t>
                </a:r>
                <a:endParaRPr lang="en-US" dirty="0" smtClean="0">
                  <a:latin typeface="Gill Sans" charset="0"/>
                  <a:ea typeface="Gill Sans" charset="0"/>
                  <a:cs typeface="Gill Sans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Gill Sans" charset="0"/>
                    <a:ea typeface="Gill Sans" charset="0"/>
                    <a:cs typeface="Gill Sans" charset="0"/>
                  </a:rPr>
                  <a:t>Ultimately</a:t>
                </a:r>
                <a:r>
                  <a:rPr lang="en-US" dirty="0">
                    <a:latin typeface="Gill Sans" charset="0"/>
                    <a:ea typeface="Gill Sans" charset="0"/>
                    <a:cs typeface="Gill Sans" charset="0"/>
                  </a:rPr>
                  <a:t>, our results demonstrate that a balance between self-similarity and geometry should result in the most effective denoising method.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600" r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9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1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21335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M. Bertalmío and S. Levine, “Denoising an Image by Denoising Its Curvature Image”, 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SIAM J. Imaging Sciences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  Vol. 7,  pp. 187-211 (2014).</a:t>
            </a:r>
          </a:p>
          <a:p>
            <a:pPr marL="0" indent="0"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A. Buades, B. Coll, JM. Morel, “A Non-local Algorithm for Image Denoising”, 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Proceedings of the IEEE Computer Society Conference on Computer Vision and Pattern Recognition,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Vol. 2, pp. </a:t>
            </a:r>
            <a:r>
              <a:rPr lang="uk-UA" dirty="0">
                <a:latin typeface="Gill Sans" charset="0"/>
                <a:ea typeface="Gill Sans" charset="0"/>
                <a:cs typeface="Gill Sans" charset="0"/>
              </a:rPr>
              <a:t>60-65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(2005).</a:t>
            </a:r>
          </a:p>
          <a:p>
            <a:pPr marL="0" indent="0"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M. Lebrun, “An Analysis and Implementation of the BM3D Image Denoising Method,” 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Image Processing On Line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 pp. 175–213 (2012). https://</a:t>
            </a:r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doi.org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/10.5201/ipol.2012.l-bm3d</a:t>
            </a:r>
          </a:p>
        </p:txBody>
      </p:sp>
    </p:spTree>
    <p:extLst>
      <p:ext uri="{BB962C8B-B14F-4D97-AF65-F5344CB8AC3E}">
        <p14:creationId xmlns:p14="http://schemas.microsoft.com/office/powerpoint/2010/main" val="384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Clean Images and Good Geometry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44" y="2080477"/>
            <a:ext cx="4825549" cy="3753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050978"/>
            <a:ext cx="4147457" cy="37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State of the Art Denoising Methods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9601200" cy="3810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BM3D is a well-known, state of the art, patched-based denoising algorithm (but it’s not perfect!)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r="49022" b="18631"/>
          <a:stretch/>
        </p:blipFill>
        <p:spPr>
          <a:xfrm>
            <a:off x="633606" y="2707082"/>
            <a:ext cx="3152446" cy="2887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4258" y="5710539"/>
                <a:ext cx="21511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Noisy Image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= 15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8" y="5710539"/>
                <a:ext cx="2151141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84000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55291" y="5719730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Original image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56540" y="5715563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BM3D Result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48366" b="19318"/>
          <a:stretch/>
        </p:blipFill>
        <p:spPr>
          <a:xfrm>
            <a:off x="4356602" y="2707083"/>
            <a:ext cx="3234378" cy="2896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48580" b="19318"/>
          <a:stretch/>
        </p:blipFill>
        <p:spPr>
          <a:xfrm>
            <a:off x="8332307" y="2707084"/>
            <a:ext cx="3261918" cy="29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State of the Art Denoising Methods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4513" y="5820425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Original image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20781" y="5820424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BM3D Result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58" y="1765886"/>
            <a:ext cx="4660775" cy="393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28" y="1765886"/>
            <a:ext cx="5024728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an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95400" y="1981199"/>
                <a:ext cx="9601200" cy="3810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Image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Clr>
                    <a:srgbClr val="D15A3E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pixel location</a:t>
                </a:r>
              </a:p>
              <a:p>
                <a:pPr lvl="1">
                  <a:buClr>
                    <a:srgbClr val="D15A3E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intensity value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95400" y="1981199"/>
                <a:ext cx="9601200" cy="3810001"/>
              </a:xfrm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03085" y="3781500"/>
            <a:ext cx="10175522" cy="1906438"/>
            <a:chOff x="1003085" y="3781500"/>
            <a:chExt cx="10175522" cy="1906438"/>
          </a:xfrm>
        </p:grpSpPr>
        <p:sp>
          <p:nvSpPr>
            <p:cNvPr id="9" name="Right Arrow 8"/>
            <p:cNvSpPr/>
            <p:nvPr/>
          </p:nvSpPr>
          <p:spPr>
            <a:xfrm>
              <a:off x="3739184" y="4386155"/>
              <a:ext cx="1397000" cy="698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9785" t="5687" r="7574" b="5903"/>
            <a:stretch/>
          </p:blipFill>
          <p:spPr>
            <a:xfrm>
              <a:off x="1003085" y="3781500"/>
              <a:ext cx="2376073" cy="19064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8279" y="3886199"/>
              <a:ext cx="5560328" cy="169515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803" r="2720" b="2405"/>
          <a:stretch/>
        </p:blipFill>
        <p:spPr>
          <a:xfrm>
            <a:off x="7185660" y="622669"/>
            <a:ext cx="3851944" cy="29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5330252" cy="38099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noisy image      can be written as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clean image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~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(0,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Goal: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5330252" cy="3809999"/>
              </a:xfrm>
              <a:blipFill rotWithShape="0">
                <a:blip r:embed="rId3"/>
                <a:stretch>
                  <a:fillRect l="-1030" t="-1440" r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1" y="2463065"/>
            <a:ext cx="1837838" cy="36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6373" y="1969569"/>
                <a:ext cx="7299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73" y="1969569"/>
                <a:ext cx="729916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19" y="2995581"/>
            <a:ext cx="2991574" cy="2991574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8237765" y="1087423"/>
            <a:ext cx="1208314" cy="11176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92" y="622470"/>
            <a:ext cx="2070799" cy="2070799"/>
          </a:xfrm>
          <a:prstGeom prst="rect">
            <a:avLst/>
          </a:prstGeom>
        </p:spPr>
      </p:pic>
      <p:sp>
        <p:nvSpPr>
          <p:cNvPr id="14" name="Equal 13"/>
          <p:cNvSpPr/>
          <p:nvPr/>
        </p:nvSpPr>
        <p:spPr>
          <a:xfrm>
            <a:off x="6699751" y="3886200"/>
            <a:ext cx="1583871" cy="9960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8" y="576132"/>
            <a:ext cx="2163474" cy="21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Research Question</a:t>
            </a:r>
            <a:endParaRPr lang="en-US" baseline="6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1"/>
            <a:ext cx="4592488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Can we outperform current patch based </a:t>
            </a:r>
            <a:r>
              <a:rPr lang="en-US" sz="2800" dirty="0" err="1"/>
              <a:t>denoising</a:t>
            </a:r>
            <a:r>
              <a:rPr lang="en-US" sz="2800" dirty="0"/>
              <a:t> methods by incorporating geometry into the </a:t>
            </a:r>
            <a:r>
              <a:rPr lang="en-US" sz="2800" dirty="0" err="1"/>
              <a:t>denoising</a:t>
            </a:r>
            <a:r>
              <a:rPr lang="en-US" sz="2800" dirty="0"/>
              <a:t> model?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39622" y="912735"/>
            <a:ext cx="6920024" cy="4478886"/>
            <a:chOff x="5676212" y="1342571"/>
            <a:chExt cx="6123070" cy="3902272"/>
          </a:xfrm>
        </p:grpSpPr>
        <p:grpSp>
          <p:nvGrpSpPr>
            <p:cNvPr id="6" name="Group 5"/>
            <p:cNvGrpSpPr/>
            <p:nvPr/>
          </p:nvGrpSpPr>
          <p:grpSpPr>
            <a:xfrm>
              <a:off x="5676212" y="1342571"/>
              <a:ext cx="6123070" cy="3902272"/>
              <a:chOff x="22003871" y="13901391"/>
              <a:chExt cx="9779107" cy="638363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03871" y="13901391"/>
                <a:ext cx="9779107" cy="6383631"/>
                <a:chOff x="19701335" y="25379014"/>
                <a:chExt cx="9779107" cy="6383631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9701335" y="25379014"/>
                  <a:ext cx="9779107" cy="6383631"/>
                  <a:chOff x="19701335" y="25379014"/>
                  <a:chExt cx="9779107" cy="6383631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0955000" y="25379014"/>
                    <a:ext cx="8525442" cy="5661560"/>
                    <a:chOff x="20956099" y="13077660"/>
                    <a:chExt cx="8525442" cy="5661560"/>
                  </a:xfrm>
                </p:grpSpPr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23848036" y="13077660"/>
                      <a:ext cx="5633505" cy="5702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i="1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Curvature </a:t>
                      </a:r>
                      <a:r>
                        <a:rPr lang="en-US" sz="2000" i="1" dirty="0" err="1">
                          <a:latin typeface="Gill Sans" charset="0"/>
                          <a:ea typeface="Gill Sans" charset="0"/>
                          <a:cs typeface="Gill Sans" charset="0"/>
                        </a:rPr>
                        <a:t>Denoising</a:t>
                      </a:r>
                      <a:r>
                        <a:rPr lang="en-US" sz="2000" i="1" dirty="0">
                          <a:latin typeface="Gill Sans" charset="0"/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sz="2000" i="1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Framework</a:t>
                      </a:r>
                      <a:endParaRPr lang="en-US" sz="2000" i="1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21185306" y="13440564"/>
                          <a:ext cx="1824056" cy="48687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000" i="1" dirty="0" smtClean="0">
                              <a:latin typeface="Gill Sans" charset="0"/>
                              <a:ea typeface="Gill Sans" charset="0"/>
                              <a:cs typeface="Gill Sans" charset="0"/>
                            </a:rPr>
                            <a:t>1. Input: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  <m:t>𝑦</m:t>
                              </m:r>
                            </m:oMath>
                          </a14:m>
                          <a:endParaRPr lang="en-US" sz="2000" i="1" dirty="0">
                            <a:latin typeface="Gill Sans" charset="0"/>
                            <a:ea typeface="Gill Sans" charset="0"/>
                            <a:cs typeface="Gill Sans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4" name="TextBox 1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185306" y="13440564"/>
                          <a:ext cx="1824056" cy="486870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 t="-12500" r="-1596" b="-15208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TextBox 14"/>
                        <p:cNvSpPr txBox="1"/>
                        <p:nvPr/>
                      </p:nvSpPr>
                      <p:spPr>
                        <a:xfrm>
                          <a:off x="24425985" y="13868558"/>
                          <a:ext cx="1442225" cy="57026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2000" i="1" dirty="0" smtClean="0">
                              <a:latin typeface="Gill Sans" charset="0"/>
                              <a:ea typeface="Gill Sans" charset="0"/>
                              <a:cs typeface="Gill Sans" charset="0"/>
                            </a:rPr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κ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lang="en-US" sz="2000" i="1" dirty="0">
                            <a:latin typeface="Gill Sans" charset="0"/>
                            <a:ea typeface="Gill Sans" charset="0"/>
                            <a:cs typeface="Gill Sans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" name="TextBox 1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425985" y="13868558"/>
                          <a:ext cx="1442225" cy="570266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 l="-2976" t="-7692" b="-2923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26441399" y="15559269"/>
                      <a:ext cx="1600201" cy="914400"/>
                      <a:chOff x="26441399" y="15559269"/>
                      <a:chExt cx="1600201" cy="914400"/>
                    </a:xfrm>
                  </p:grpSpPr>
                  <p:cxnSp>
                    <p:nvCxnSpPr>
                      <p:cNvPr id="22" name="Straight Connector 21"/>
                      <p:cNvCxnSpPr/>
                      <p:nvPr/>
                    </p:nvCxnSpPr>
                    <p:spPr bwMode="auto">
                      <a:xfrm>
                        <a:off x="26441399" y="15559269"/>
                        <a:ext cx="16002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3" name="Straight Arrow Connector 22"/>
                      <p:cNvCxnSpPr/>
                      <p:nvPr/>
                    </p:nvCxnSpPr>
                    <p:spPr bwMode="auto">
                      <a:xfrm>
                        <a:off x="28041600" y="15559269"/>
                        <a:ext cx="0" cy="91440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cxnSp>
                  <p:nvCxnSpPr>
                    <p:cNvPr id="18" name="Straight Arrow Connector 17"/>
                    <p:cNvCxnSpPr/>
                    <p:nvPr/>
                  </p:nvCxnSpPr>
                  <p:spPr bwMode="auto">
                    <a:xfrm>
                      <a:off x="23242099" y="15655806"/>
                      <a:ext cx="914400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pic>
                  <p:nvPicPr>
                    <p:cNvPr id="19" name="Picture 1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956099" y="14035269"/>
                      <a:ext cx="2282470" cy="22760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19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154167" y="14573174"/>
                      <a:ext cx="2287233" cy="22807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Picture 20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991855" y="16472041"/>
                      <a:ext cx="2273583" cy="2267179"/>
                    </a:xfrm>
                    <a:prstGeom prst="rect">
                      <a:avLst/>
                    </a:prstGeom>
                  </p:spPr>
                </p:pic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19701335" y="31192379"/>
                        <a:ext cx="4789799" cy="57026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i="1" dirty="0" smtClean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4. Reconstructed Image, </a:t>
                        </a:r>
                        <a14:m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charset="0"/>
                                    <a:ea typeface="Gill Sans" charset="0"/>
                                    <a:cs typeface="Gill Sans" charset="0"/>
                                  </a:rPr>
                                  <m:t>𝑦</m:t>
                                </m:r>
                              </m:e>
                            </m:acc>
                          </m:oMath>
                        </a14:m>
                        <a:endParaRPr lang="en-US" sz="2000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" name="TextBox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701335" y="31192379"/>
                        <a:ext cx="4789799" cy="570266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 t="-7692" r="-5935" b="-2923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0" name="Straight Arrow Connector 9"/>
                <p:cNvCxnSpPr/>
                <p:nvPr/>
              </p:nvCxnSpPr>
              <p:spPr bwMode="auto">
                <a:xfrm flipH="1">
                  <a:off x="23317200" y="29994223"/>
                  <a:ext cx="36576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57536" y="17297400"/>
                <a:ext cx="2286000" cy="227956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0444200" y="2475233"/>
                  <a:ext cx="9047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i="1" dirty="0">
                      <a:latin typeface="Gill Sans" charset="0"/>
                      <a:ea typeface="Gill Sans" charset="0"/>
                      <a:cs typeface="Gill Sans" charset="0"/>
                    </a:rPr>
                    <a:t>3.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𝑑𝑒𝑛</m:t>
                          </m:r>
                        </m:sub>
                      </m:sSub>
                    </m:oMath>
                  </a14:m>
                  <a:endParaRPr lang="en-US" i="1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4200" y="2475233"/>
                  <a:ext cx="90479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857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07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Image Curvature?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Motivation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It was shown by Levine and </a:t>
            </a:r>
            <a:r>
              <a:rPr lang="en-US" dirty="0" err="1"/>
              <a:t>Bertalmío</a:t>
            </a:r>
            <a:r>
              <a:rPr lang="en-US" dirty="0"/>
              <a:t> that </a:t>
            </a:r>
            <a:r>
              <a:rPr lang="en-US" dirty="0" smtClean="0"/>
              <a:t>when an image is corrupted by noise, the curvature image is less effected by it</a:t>
            </a:r>
          </a:p>
          <a:p>
            <a:r>
              <a:rPr lang="en-US" dirty="0" smtClean="0"/>
              <a:t>An image can be perfectly reconstructed from its level lines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84" y="276162"/>
            <a:ext cx="3251038" cy="2167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84" y="3823341"/>
            <a:ext cx="3251038" cy="2167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4199" r="3327" b="2625"/>
          <a:stretch/>
        </p:blipFill>
        <p:spPr>
          <a:xfrm>
            <a:off x="1075186" y="3823341"/>
            <a:ext cx="2838933" cy="2167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19" y="3823341"/>
            <a:ext cx="2705961" cy="21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1738</Words>
  <Application>Microsoft Macintosh PowerPoint</Application>
  <PresentationFormat>Widescreen</PresentationFormat>
  <Paragraphs>233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Cambria Math</vt:lpstr>
      <vt:lpstr>Gill Sans</vt:lpstr>
      <vt:lpstr>Arial</vt:lpstr>
      <vt:lpstr>Diamond Grid 16x9</vt:lpstr>
      <vt:lpstr>Geometry in Patch Based Non-Local Denoising Algorithms</vt:lpstr>
      <vt:lpstr>Outline</vt:lpstr>
      <vt:lpstr>Motivation: Clean Images and Good Geometry</vt:lpstr>
      <vt:lpstr>Motivation: State of the Art Denoising Methods</vt:lpstr>
      <vt:lpstr>Motivation: State of the Art Denoising Methods</vt:lpstr>
      <vt:lpstr>Representing an Image</vt:lpstr>
      <vt:lpstr>Problem Formulation</vt:lpstr>
      <vt:lpstr>Research Question</vt:lpstr>
      <vt:lpstr>Why Image Curvature?</vt:lpstr>
      <vt:lpstr>Curvature Denoising Framework</vt:lpstr>
      <vt:lpstr>Step 2. Computing Image Curvature </vt:lpstr>
      <vt:lpstr>Step 4. Image Reconstruction</vt:lpstr>
      <vt:lpstr>Step 3. Challenges with Denoising Image Curvature</vt:lpstr>
      <vt:lpstr>Curvature Denoising Framework</vt:lpstr>
      <vt:lpstr>NLM Image Denoising</vt:lpstr>
      <vt:lpstr>NLM for Curvature Information</vt:lpstr>
      <vt:lpstr>NLM Example: “Base Patches”</vt:lpstr>
      <vt:lpstr>PowerPoint Presentation</vt:lpstr>
      <vt:lpstr>Similarity Score vs Patch Index</vt:lpstr>
      <vt:lpstr>NLM Example 2: Edge Data Only</vt:lpstr>
      <vt:lpstr>PowerPoint Presentation</vt:lpstr>
      <vt:lpstr>PowerPoint Presentation</vt:lpstr>
      <vt:lpstr>PowerPoint Presentation</vt:lpstr>
      <vt:lpstr>Results</vt:lpstr>
      <vt:lpstr>Future Work</vt:lpstr>
      <vt:lpstr>References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2015-04-07T00:04:45Z</dcterms:created>
  <dcterms:modified xsi:type="dcterms:W3CDTF">2017-04-07T23:51:04Z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